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86" r:id="rId5"/>
    <p:sldId id="1420" r:id="rId6"/>
    <p:sldId id="1425" r:id="rId7"/>
    <p:sldId id="1409" r:id="rId8"/>
    <p:sldId id="1428" r:id="rId9"/>
    <p:sldId id="1410" r:id="rId10"/>
    <p:sldId id="1416" r:id="rId11"/>
    <p:sldId id="1429" r:id="rId12"/>
    <p:sldId id="318" r:id="rId13"/>
    <p:sldId id="319" r:id="rId14"/>
    <p:sldId id="1431" r:id="rId15"/>
    <p:sldId id="1415" r:id="rId16"/>
    <p:sldId id="1426" r:id="rId17"/>
    <p:sldId id="1411" r:id="rId18"/>
    <p:sldId id="300" r:id="rId19"/>
    <p:sldId id="1414" r:id="rId20"/>
    <p:sldId id="1413" r:id="rId21"/>
    <p:sldId id="1430" r:id="rId22"/>
    <p:sldId id="1408" r:id="rId23"/>
    <p:sldId id="321" r:id="rId24"/>
    <p:sldId id="322" r:id="rId25"/>
    <p:sldId id="1418" r:id="rId26"/>
    <p:sldId id="1417" r:id="rId27"/>
    <p:sldId id="1421" r:id="rId28"/>
    <p:sldId id="1422" r:id="rId29"/>
    <p:sldId id="1424" r:id="rId30"/>
    <p:sldId id="1423" r:id="rId31"/>
    <p:sldId id="1427" r:id="rId32"/>
    <p:sldId id="270" r:id="rId3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E64"/>
    <a:srgbClr val="2F5079"/>
    <a:srgbClr val="FFFFFF"/>
    <a:srgbClr val="E9458C"/>
    <a:srgbClr val="000000"/>
    <a:srgbClr val="79A32A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2AD68-2CD5-472E-8A04-8D632D3699AB}" v="11" dt="2021-05-04T10:11:56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186" y="102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howGuides="1"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Ryan | COIOS Research" userId="e6df1a21-4e75-4175-a8c9-7f1842d7bb77" providerId="ADAL" clId="{9032AD68-2CD5-472E-8A04-8D632D3699AB}"/>
    <pc:docChg chg="custSel addSld modSld">
      <pc:chgData name="Dan Ryan | COIOS Research" userId="e6df1a21-4e75-4175-a8c9-7f1842d7bb77" providerId="ADAL" clId="{9032AD68-2CD5-472E-8A04-8D632D3699AB}" dt="2021-05-04T15:23:41.123" v="531" actId="20577"/>
      <pc:docMkLst>
        <pc:docMk/>
      </pc:docMkLst>
      <pc:sldChg chg="modSp mod">
        <pc:chgData name="Dan Ryan | COIOS Research" userId="e6df1a21-4e75-4175-a8c9-7f1842d7bb77" providerId="ADAL" clId="{9032AD68-2CD5-472E-8A04-8D632D3699AB}" dt="2021-05-04T15:23:41.123" v="531" actId="20577"/>
        <pc:sldMkLst>
          <pc:docMk/>
          <pc:sldMk cId="3964465491" sldId="270"/>
        </pc:sldMkLst>
        <pc:spChg chg="mod">
          <ac:chgData name="Dan Ryan | COIOS Research" userId="e6df1a21-4e75-4175-a8c9-7f1842d7bb77" providerId="ADAL" clId="{9032AD68-2CD5-472E-8A04-8D632D3699AB}" dt="2021-05-04T15:23:41.123" v="531" actId="20577"/>
          <ac:spMkLst>
            <pc:docMk/>
            <pc:sldMk cId="3964465491" sldId="270"/>
            <ac:spMk id="8" creationId="{00000000-0000-0000-0000-000000000000}"/>
          </ac:spMkLst>
        </pc:spChg>
      </pc:sldChg>
      <pc:sldChg chg="modAnim">
        <pc:chgData name="Dan Ryan | COIOS Research" userId="e6df1a21-4e75-4175-a8c9-7f1842d7bb77" providerId="ADAL" clId="{9032AD68-2CD5-472E-8A04-8D632D3699AB}" dt="2021-05-04T10:03:14.261" v="13"/>
        <pc:sldMkLst>
          <pc:docMk/>
          <pc:sldMk cId="1550948746" sldId="321"/>
        </pc:sldMkLst>
      </pc:sldChg>
      <pc:sldChg chg="modAnim">
        <pc:chgData name="Dan Ryan | COIOS Research" userId="e6df1a21-4e75-4175-a8c9-7f1842d7bb77" providerId="ADAL" clId="{9032AD68-2CD5-472E-8A04-8D632D3699AB}" dt="2021-05-04T10:02:06.874" v="10"/>
        <pc:sldMkLst>
          <pc:docMk/>
          <pc:sldMk cId="802637606" sldId="1411"/>
        </pc:sldMkLst>
      </pc:sldChg>
      <pc:sldChg chg="modSp mod">
        <pc:chgData name="Dan Ryan | COIOS Research" userId="e6df1a21-4e75-4175-a8c9-7f1842d7bb77" providerId="ADAL" clId="{9032AD68-2CD5-472E-8A04-8D632D3699AB}" dt="2021-05-04T10:02:35.349" v="11" actId="1076"/>
        <pc:sldMkLst>
          <pc:docMk/>
          <pc:sldMk cId="4002882467" sldId="1414"/>
        </pc:sldMkLst>
        <pc:spChg chg="mod">
          <ac:chgData name="Dan Ryan | COIOS Research" userId="e6df1a21-4e75-4175-a8c9-7f1842d7bb77" providerId="ADAL" clId="{9032AD68-2CD5-472E-8A04-8D632D3699AB}" dt="2021-05-04T10:02:35.349" v="11" actId="1076"/>
          <ac:spMkLst>
            <pc:docMk/>
            <pc:sldMk cId="4002882467" sldId="1414"/>
            <ac:spMk id="6" creationId="{02B5DB92-4587-4B25-BDC3-8E95D206873B}"/>
          </ac:spMkLst>
        </pc:spChg>
      </pc:sldChg>
      <pc:sldChg chg="modSp mod">
        <pc:chgData name="Dan Ryan | COIOS Research" userId="e6df1a21-4e75-4175-a8c9-7f1842d7bb77" providerId="ADAL" clId="{9032AD68-2CD5-472E-8A04-8D632D3699AB}" dt="2021-05-04T10:55:47.627" v="47" actId="1076"/>
        <pc:sldMkLst>
          <pc:docMk/>
          <pc:sldMk cId="880898688" sldId="1424"/>
        </pc:sldMkLst>
        <pc:spChg chg="mod">
          <ac:chgData name="Dan Ryan | COIOS Research" userId="e6df1a21-4e75-4175-a8c9-7f1842d7bb77" providerId="ADAL" clId="{9032AD68-2CD5-472E-8A04-8D632D3699AB}" dt="2021-05-04T10:55:25.085" v="46" actId="20577"/>
          <ac:spMkLst>
            <pc:docMk/>
            <pc:sldMk cId="880898688" sldId="1424"/>
            <ac:spMk id="3" creationId="{4620BDCB-8187-4579-B836-160046BABA64}"/>
          </ac:spMkLst>
        </pc:spChg>
        <pc:graphicFrameChg chg="mod">
          <ac:chgData name="Dan Ryan | COIOS Research" userId="e6df1a21-4e75-4175-a8c9-7f1842d7bb77" providerId="ADAL" clId="{9032AD68-2CD5-472E-8A04-8D632D3699AB}" dt="2021-05-04T10:55:47.627" v="47" actId="1076"/>
          <ac:graphicFrameMkLst>
            <pc:docMk/>
            <pc:sldMk cId="880898688" sldId="1424"/>
            <ac:graphicFrameMk id="7" creationId="{7668CA9E-8A85-4355-96F0-72994C059E79}"/>
          </ac:graphicFrameMkLst>
        </pc:graphicFrameChg>
      </pc:sldChg>
      <pc:sldChg chg="modAnim">
        <pc:chgData name="Dan Ryan | COIOS Research" userId="e6df1a21-4e75-4175-a8c9-7f1842d7bb77" providerId="ADAL" clId="{9032AD68-2CD5-472E-8A04-8D632D3699AB}" dt="2021-05-04T10:01:06.555" v="7"/>
        <pc:sldMkLst>
          <pc:docMk/>
          <pc:sldMk cId="1584463344" sldId="1426"/>
        </pc:sldMkLst>
      </pc:sldChg>
      <pc:sldChg chg="delSp modSp mod delAnim modAnim">
        <pc:chgData name="Dan Ryan | COIOS Research" userId="e6df1a21-4e75-4175-a8c9-7f1842d7bb77" providerId="ADAL" clId="{9032AD68-2CD5-472E-8A04-8D632D3699AB}" dt="2021-05-04T09:59:47.106" v="3" actId="1076"/>
        <pc:sldMkLst>
          <pc:docMk/>
          <pc:sldMk cId="2232651019" sldId="1428"/>
        </pc:sldMkLst>
        <pc:spChg chg="del">
          <ac:chgData name="Dan Ryan | COIOS Research" userId="e6df1a21-4e75-4175-a8c9-7f1842d7bb77" providerId="ADAL" clId="{9032AD68-2CD5-472E-8A04-8D632D3699AB}" dt="2021-05-04T09:59:40.230" v="1" actId="478"/>
          <ac:spMkLst>
            <pc:docMk/>
            <pc:sldMk cId="2232651019" sldId="1428"/>
            <ac:spMk id="11" creationId="{6AC16370-F483-49F5-B00D-4463E40AEE38}"/>
          </ac:spMkLst>
        </pc:spChg>
        <pc:picChg chg="mod">
          <ac:chgData name="Dan Ryan | COIOS Research" userId="e6df1a21-4e75-4175-a8c9-7f1842d7bb77" providerId="ADAL" clId="{9032AD68-2CD5-472E-8A04-8D632D3699AB}" dt="2021-05-04T09:59:47.106" v="3" actId="1076"/>
          <ac:picMkLst>
            <pc:docMk/>
            <pc:sldMk cId="2232651019" sldId="1428"/>
            <ac:picMk id="4" creationId="{7532C7E2-C1CD-4DAF-B068-88074CA727A4}"/>
          </ac:picMkLst>
        </pc:picChg>
      </pc:sldChg>
      <pc:sldChg chg="modAnim">
        <pc:chgData name="Dan Ryan | COIOS Research" userId="e6df1a21-4e75-4175-a8c9-7f1842d7bb77" providerId="ADAL" clId="{9032AD68-2CD5-472E-8A04-8D632D3699AB}" dt="2021-05-04T10:00:12.648" v="4"/>
        <pc:sldMkLst>
          <pc:docMk/>
          <pc:sldMk cId="1746281730" sldId="1429"/>
        </pc:sldMkLst>
      </pc:sldChg>
      <pc:sldChg chg="modAnim">
        <pc:chgData name="Dan Ryan | COIOS Research" userId="e6df1a21-4e75-4175-a8c9-7f1842d7bb77" providerId="ADAL" clId="{9032AD68-2CD5-472E-8A04-8D632D3699AB}" dt="2021-05-04T10:02:50.752" v="12"/>
        <pc:sldMkLst>
          <pc:docMk/>
          <pc:sldMk cId="2347231443" sldId="1430"/>
        </pc:sldMkLst>
      </pc:sldChg>
      <pc:sldChg chg="addSp delSp modSp add mod delAnim">
        <pc:chgData name="Dan Ryan | COIOS Research" userId="e6df1a21-4e75-4175-a8c9-7f1842d7bb77" providerId="ADAL" clId="{9032AD68-2CD5-472E-8A04-8D632D3699AB}" dt="2021-05-04T10:12:46.450" v="23" actId="1076"/>
        <pc:sldMkLst>
          <pc:docMk/>
          <pc:sldMk cId="3099138195" sldId="1431"/>
        </pc:sldMkLst>
        <pc:spChg chg="del">
          <ac:chgData name="Dan Ryan | COIOS Research" userId="e6df1a21-4e75-4175-a8c9-7f1842d7bb77" providerId="ADAL" clId="{9032AD68-2CD5-472E-8A04-8D632D3699AB}" dt="2021-05-04T10:12:38.296" v="21" actId="478"/>
          <ac:spMkLst>
            <pc:docMk/>
            <pc:sldMk cId="3099138195" sldId="1431"/>
            <ac:spMk id="6" creationId="{BB84ECFC-5456-4765-ACE2-67B11C326154}"/>
          </ac:spMkLst>
        </pc:spChg>
        <pc:spChg chg="del">
          <ac:chgData name="Dan Ryan | COIOS Research" userId="e6df1a21-4e75-4175-a8c9-7f1842d7bb77" providerId="ADAL" clId="{9032AD68-2CD5-472E-8A04-8D632D3699AB}" dt="2021-05-04T10:12:38.296" v="21" actId="478"/>
          <ac:spMkLst>
            <pc:docMk/>
            <pc:sldMk cId="3099138195" sldId="1431"/>
            <ac:spMk id="8" creationId="{B659BAC4-E1BE-4871-8F40-11983CB4FD5F}"/>
          </ac:spMkLst>
        </pc:spChg>
        <pc:spChg chg="del">
          <ac:chgData name="Dan Ryan | COIOS Research" userId="e6df1a21-4e75-4175-a8c9-7f1842d7bb77" providerId="ADAL" clId="{9032AD68-2CD5-472E-8A04-8D632D3699AB}" dt="2021-05-04T10:12:40.215" v="22" actId="478"/>
          <ac:spMkLst>
            <pc:docMk/>
            <pc:sldMk cId="3099138195" sldId="1431"/>
            <ac:spMk id="9" creationId="{EC63FB3D-86FC-4367-B220-9D1BCD30DB59}"/>
          </ac:spMkLst>
        </pc:spChg>
        <pc:spChg chg="del">
          <ac:chgData name="Dan Ryan | COIOS Research" userId="e6df1a21-4e75-4175-a8c9-7f1842d7bb77" providerId="ADAL" clId="{9032AD68-2CD5-472E-8A04-8D632D3699AB}" dt="2021-05-04T10:12:40.215" v="22" actId="478"/>
          <ac:spMkLst>
            <pc:docMk/>
            <pc:sldMk cId="3099138195" sldId="1431"/>
            <ac:spMk id="10" creationId="{9F04CFB3-5D41-407C-ACF0-BED56214B449}"/>
          </ac:spMkLst>
        </pc:spChg>
        <pc:spChg chg="del">
          <ac:chgData name="Dan Ryan | COIOS Research" userId="e6df1a21-4e75-4175-a8c9-7f1842d7bb77" providerId="ADAL" clId="{9032AD68-2CD5-472E-8A04-8D632D3699AB}" dt="2021-05-04T10:12:40.215" v="22" actId="478"/>
          <ac:spMkLst>
            <pc:docMk/>
            <pc:sldMk cId="3099138195" sldId="1431"/>
            <ac:spMk id="12" creationId="{962E5125-BBFE-4179-B254-F57D83506FA6}"/>
          </ac:spMkLst>
        </pc:spChg>
        <pc:spChg chg="del">
          <ac:chgData name="Dan Ryan | COIOS Research" userId="e6df1a21-4e75-4175-a8c9-7f1842d7bb77" providerId="ADAL" clId="{9032AD68-2CD5-472E-8A04-8D632D3699AB}" dt="2021-05-04T10:12:40.215" v="22" actId="478"/>
          <ac:spMkLst>
            <pc:docMk/>
            <pc:sldMk cId="3099138195" sldId="1431"/>
            <ac:spMk id="13" creationId="{C7A4C6FA-F483-4C2D-BBCE-811961F8A247}"/>
          </ac:spMkLst>
        </pc:spChg>
        <pc:spChg chg="del">
          <ac:chgData name="Dan Ryan | COIOS Research" userId="e6df1a21-4e75-4175-a8c9-7f1842d7bb77" providerId="ADAL" clId="{9032AD68-2CD5-472E-8A04-8D632D3699AB}" dt="2021-05-04T10:12:40.215" v="22" actId="478"/>
          <ac:spMkLst>
            <pc:docMk/>
            <pc:sldMk cId="3099138195" sldId="1431"/>
            <ac:spMk id="14" creationId="{6EF88A08-1206-4A90-8658-D48746848BF3}"/>
          </ac:spMkLst>
        </pc:spChg>
        <pc:spChg chg="del">
          <ac:chgData name="Dan Ryan | COIOS Research" userId="e6df1a21-4e75-4175-a8c9-7f1842d7bb77" providerId="ADAL" clId="{9032AD68-2CD5-472E-8A04-8D632D3699AB}" dt="2021-05-04T10:12:38.296" v="21" actId="478"/>
          <ac:spMkLst>
            <pc:docMk/>
            <pc:sldMk cId="3099138195" sldId="1431"/>
            <ac:spMk id="17" creationId="{4F28E782-902E-4129-8E38-D76EA0050DDE}"/>
          </ac:spMkLst>
        </pc:spChg>
        <pc:spChg chg="del">
          <ac:chgData name="Dan Ryan | COIOS Research" userId="e6df1a21-4e75-4175-a8c9-7f1842d7bb77" providerId="ADAL" clId="{9032AD68-2CD5-472E-8A04-8D632D3699AB}" dt="2021-05-04T10:12:38.296" v="21" actId="478"/>
          <ac:spMkLst>
            <pc:docMk/>
            <pc:sldMk cId="3099138195" sldId="1431"/>
            <ac:spMk id="18" creationId="{3657F403-4AC4-42A6-98BE-8ACEBEBB3054}"/>
          </ac:spMkLst>
        </pc:spChg>
        <pc:picChg chg="del">
          <ac:chgData name="Dan Ryan | COIOS Research" userId="e6df1a21-4e75-4175-a8c9-7f1842d7bb77" providerId="ADAL" clId="{9032AD68-2CD5-472E-8A04-8D632D3699AB}" dt="2021-05-04T10:11:58.541" v="15" actId="478"/>
          <ac:picMkLst>
            <pc:docMk/>
            <pc:sldMk cId="3099138195" sldId="1431"/>
            <ac:picMk id="4" creationId="{155E275F-2018-49AA-B889-9602E23CA5DB}"/>
          </ac:picMkLst>
        </pc:picChg>
        <pc:picChg chg="add mod">
          <ac:chgData name="Dan Ryan | COIOS Research" userId="e6df1a21-4e75-4175-a8c9-7f1842d7bb77" providerId="ADAL" clId="{9032AD68-2CD5-472E-8A04-8D632D3699AB}" dt="2021-05-04T10:12:46.450" v="23" actId="1076"/>
          <ac:picMkLst>
            <pc:docMk/>
            <pc:sldMk cId="3099138195" sldId="1431"/>
            <ac:picMk id="7" creationId="{E682BA03-53B5-406D-AC72-9AAC66F5A76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335A8A-395A-4691-9C12-43E13B33D9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161E4-0EBF-4991-A92F-87AC537F8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6B1BE-AD2A-40A2-A61A-72302AE46B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B620D-0BB2-433C-B9EF-BE947EB2D49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4997C2-A7B1-4EA7-BAE5-F40DDEA20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319CA-EE62-4C19-B3A9-8E6A6316E372}" type="datetimeFigureOut">
              <a:rPr lang="en-GB" smtClean="0"/>
              <a:t>04/05/2021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6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04 May 2021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2021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04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04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04 May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04 May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04 May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04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04 May 2021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04 May 2021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04 May 2021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2021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2021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2021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2021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04 May 2021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04 May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2" r:id="rId3"/>
    <p:sldLayoutId id="2147483670" r:id="rId4"/>
    <p:sldLayoutId id="2147483668" r:id="rId5"/>
    <p:sldLayoutId id="2147483669" r:id="rId6"/>
    <p:sldLayoutId id="2147483673" r:id="rId7"/>
    <p:sldLayoutId id="2147483675" r:id="rId8"/>
    <p:sldLayoutId id="2147483676" r:id="rId9"/>
    <p:sldLayoutId id="2147483674" r:id="rId10"/>
    <p:sldLayoutId id="2147483650" r:id="rId11"/>
    <p:sldLayoutId id="2147483652" r:id="rId12"/>
    <p:sldLayoutId id="2147483653" r:id="rId13"/>
    <p:sldLayoutId id="2147483654" r:id="rId14"/>
    <p:sldLayoutId id="2147483655" r:id="rId15"/>
    <p:sldLayoutId id="2147483660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s.sciencemag.org/content/7/12/eabd4177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dvances.sciencemag.org/content/7/12/eabd4177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ronavirus-testi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v.uk/government/publications/nhs-test-and-trace-statistics-england-methodology/nhs-test-and-trace-statistics-england-methodology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cience.co.uk/cpl/covid-19-lateral-flow-antigen-tes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ebp"/><Relationship Id="rId2" Type="http://schemas.openxmlformats.org/officeDocument/2006/relationships/hyperlink" Target="https://translational-medicine.biomedcentral.com/articles/10.1186/s12967-020-02344-6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strain.org/ncov/globa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obiosystems.com/A1226-Emerging-mutants-from-SARS-CoV-2-Variant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edrxiv.org/content/10.1101/2021.02.23.21252268v2.full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obiosystems.com/A1226-Emerging-mutants-from-SARS-CoV-2-Variants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medrxiv.org/content/10.1101/2021.02.23.21252268v2.full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cg.org/?tab=global_sequenci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endnote.com/viewer?doi=10.1126/science.abg3055&amp;token=WzExOTg0NjEsIjEwLjExMjYvc2NpZW5jZS5hYmczMDU1Il0.fAe9MD2ZslgcESpcZg3cn6c2HM4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hyperlink" Target="https://covid.cdc.gov/covid-data-tracker/#variant-propor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medrxiv.org/content/10.1101/2021.03.30.21254323v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mediacentre.org/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hamiltonhealthsciences.ca/share/blood-clot-astrazeneca-vaccine-safet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uaries.org.uk/learn-and-develop/online-learning-video-resources/mortality-and-demographics" TargetMode="External"/><Relationship Id="rId2" Type="http://schemas.openxmlformats.org/officeDocument/2006/relationships/hyperlink" Target="http://www.actuaries.org.uk/learn-and-develop/research-and-knowledge/our-journals-and-research-publications/longevity-bulletin/longevity-bulletin-pharmacology-issue-issue-12" TargetMode="Externa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bmj.com/content/373/bmj.n826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vid.joinzoe.com/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vid.joinzoe.com/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joinzo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ovid.joinzoe.com/post/covid-vaccine-astrazeneca-effects" TargetMode="External"/><Relationship Id="rId4" Type="http://schemas.openxmlformats.org/officeDocument/2006/relationships/hyperlink" Target="https://covid.joinzoe.com/post/covid-vaccine-pfizer-effec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E6E1-42FC-41A8-94FC-BE66C671C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Emergency epidemiology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BBD96-1DEA-48D4-81B7-375000161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51" y="2780928"/>
            <a:ext cx="8161867" cy="1007740"/>
          </a:xfrm>
        </p:spPr>
        <p:txBody>
          <a:bodyPr/>
          <a:lstStyle/>
          <a:p>
            <a:r>
              <a:rPr lang="en-GB" dirty="0"/>
              <a:t>Applying research in the midst of a pandemic – new data sources &amp; limited time</a:t>
            </a:r>
          </a:p>
          <a:p>
            <a:endParaRPr lang="en-GB" dirty="0"/>
          </a:p>
          <a:p>
            <a:r>
              <a:rPr lang="en-GB" sz="2400" dirty="0"/>
              <a:t>Matthew Edwards, Willis Towers Watson</a:t>
            </a:r>
            <a:br>
              <a:rPr lang="en-GB" sz="2400" dirty="0"/>
            </a:br>
            <a:r>
              <a:rPr lang="en-GB" sz="2400" dirty="0"/>
              <a:t>Dan Ryan, COIOS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D4950-7D31-404C-B2DF-96B45938A6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</p:spTree>
    <p:extLst>
      <p:ext uri="{BB962C8B-B14F-4D97-AF65-F5344CB8AC3E}">
        <p14:creationId xmlns:p14="http://schemas.microsoft.com/office/powerpoint/2010/main" val="334437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 clusters in COVID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155E275F-2018-49AA-B889-9602E23CA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0" y="1303804"/>
            <a:ext cx="9696400" cy="4280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4ECFC-5456-4765-ACE2-67B11C326154}"/>
              </a:ext>
            </a:extLst>
          </p:cNvPr>
          <p:cNvSpPr txBox="1"/>
          <p:nvPr/>
        </p:nvSpPr>
        <p:spPr>
          <a:xfrm>
            <a:off x="0" y="5413808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Require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respiratory	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support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9BAC4-E1BE-4871-8F40-11983CB4FD5F}"/>
              </a:ext>
            </a:extLst>
          </p:cNvPr>
          <p:cNvSpPr txBox="1"/>
          <p:nvPr/>
        </p:nvSpPr>
        <p:spPr>
          <a:xfrm>
            <a:off x="1687045" y="5664241"/>
            <a:ext cx="59343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3FB3D-86FC-4367-B220-9D1BCD30DB59}"/>
              </a:ext>
            </a:extLst>
          </p:cNvPr>
          <p:cNvSpPr txBox="1"/>
          <p:nvPr/>
        </p:nvSpPr>
        <p:spPr>
          <a:xfrm>
            <a:off x="3210779" y="5664241"/>
            <a:ext cx="59343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4.4%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4CFB3-5D41-407C-ACF0-BED56214B449}"/>
              </a:ext>
            </a:extLst>
          </p:cNvPr>
          <p:cNvSpPr txBox="1"/>
          <p:nvPr/>
        </p:nvSpPr>
        <p:spPr>
          <a:xfrm>
            <a:off x="4650747" y="5692666"/>
            <a:ext cx="59343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3.7%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E5125-BBFE-4179-B254-F57D83506FA6}"/>
              </a:ext>
            </a:extLst>
          </p:cNvPr>
          <p:cNvSpPr txBox="1"/>
          <p:nvPr/>
        </p:nvSpPr>
        <p:spPr>
          <a:xfrm>
            <a:off x="6240016" y="5695704"/>
            <a:ext cx="59343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8.6%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4C6FA-F483-4C2D-BBCE-811961F8A247}"/>
              </a:ext>
            </a:extLst>
          </p:cNvPr>
          <p:cNvSpPr txBox="1"/>
          <p:nvPr/>
        </p:nvSpPr>
        <p:spPr>
          <a:xfrm>
            <a:off x="7829285" y="5692792"/>
            <a:ext cx="59343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9.9%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F88A08-1206-4A90-8658-D48746848BF3}"/>
              </a:ext>
            </a:extLst>
          </p:cNvPr>
          <p:cNvSpPr txBox="1"/>
          <p:nvPr/>
        </p:nvSpPr>
        <p:spPr>
          <a:xfrm>
            <a:off x="9192344" y="5664241"/>
            <a:ext cx="69281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19.8%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DF860-970A-43B9-9682-670AAEC0B80D}"/>
              </a:ext>
            </a:extLst>
          </p:cNvPr>
          <p:cNvSpPr txBox="1"/>
          <p:nvPr/>
        </p:nvSpPr>
        <p:spPr>
          <a:xfrm>
            <a:off x="533949" y="6144497"/>
            <a:ext cx="3384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3"/>
              </a:rPr>
              <a:t>COVID Symptom Study app – symptom clusters</a:t>
            </a:r>
            <a:endParaRPr lang="en-GB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8E782-902E-4129-8E38-D76EA0050DDE}"/>
              </a:ext>
            </a:extLst>
          </p:cNvPr>
          <p:cNvSpPr txBox="1"/>
          <p:nvPr/>
        </p:nvSpPr>
        <p:spPr>
          <a:xfrm>
            <a:off x="119437" y="1961714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Freq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7F403-4AC4-42A6-98BE-8ACEBEBB3054}"/>
              </a:ext>
            </a:extLst>
          </p:cNvPr>
          <p:cNvSpPr txBox="1"/>
          <p:nvPr/>
        </p:nvSpPr>
        <p:spPr>
          <a:xfrm>
            <a:off x="4823" y="413649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z-score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C887646-1777-4FDD-BDAE-3E40C8F4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C14C3DC7-37BD-498D-A7C6-28343E7D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 clusters in COVID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FDF860-970A-43B9-9682-670AAEC0B80D}"/>
              </a:ext>
            </a:extLst>
          </p:cNvPr>
          <p:cNvSpPr txBox="1"/>
          <p:nvPr/>
        </p:nvSpPr>
        <p:spPr>
          <a:xfrm>
            <a:off x="533949" y="6144497"/>
            <a:ext cx="3384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COVID Symptom Study app – symptom clusters</a:t>
            </a:r>
            <a:endParaRPr lang="en-GB" sz="10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4C887646-1777-4FDD-BDAE-3E40C8F4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C14C3DC7-37BD-498D-A7C6-28343E7D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2BA03-53B5-406D-AC72-9AAC66F5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4" y="1298528"/>
            <a:ext cx="7888699" cy="48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8FA3365-151E-44BF-8D63-64C5EC15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80" y="1373057"/>
            <a:ext cx="8703680" cy="4576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&amp; tracing around the world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3B5AE-BA7D-4547-AC24-DC7A39D1B09A}"/>
              </a:ext>
            </a:extLst>
          </p:cNvPr>
          <p:cNvSpPr txBox="1"/>
          <p:nvPr/>
        </p:nvSpPr>
        <p:spPr>
          <a:xfrm>
            <a:off x="527055" y="6093296"/>
            <a:ext cx="1582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3"/>
              </a:rPr>
              <a:t>OurWorldInData</a:t>
            </a:r>
            <a:endParaRPr lang="en-GB" sz="10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12EC62E-868E-4433-9CA1-CA9D43B8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5BAF394-2075-4C78-A2E8-A2541D86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05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&amp; tracing around the world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3B5AE-BA7D-4547-AC24-DC7A39D1B09A}"/>
              </a:ext>
            </a:extLst>
          </p:cNvPr>
          <p:cNvSpPr txBox="1"/>
          <p:nvPr/>
        </p:nvSpPr>
        <p:spPr>
          <a:xfrm>
            <a:off x="527055" y="6093296"/>
            <a:ext cx="18870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NHS Test and Trace</a:t>
            </a:r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A81ED-CF9D-4909-AE14-0CB87F92DC25}"/>
              </a:ext>
            </a:extLst>
          </p:cNvPr>
          <p:cNvSpPr txBox="1"/>
          <p:nvPr/>
        </p:nvSpPr>
        <p:spPr>
          <a:xfrm>
            <a:off x="7711187" y="1869706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UK pillars of testing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0FDB23-F303-472B-9669-48D339066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17221"/>
            <a:ext cx="6236244" cy="4505267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7EE9EA2-05E2-40C2-998F-C2CFEBFD54A9}"/>
              </a:ext>
            </a:extLst>
          </p:cNvPr>
          <p:cNvGraphicFramePr>
            <a:graphicFrameLocks noGrp="1"/>
          </p:cNvGraphicFramePr>
          <p:nvPr/>
        </p:nvGraphicFramePr>
        <p:xfrm>
          <a:off x="7104112" y="2269816"/>
          <a:ext cx="381774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881">
                  <a:extLst>
                    <a:ext uri="{9D8B030D-6E8A-4147-A177-3AD203B41FA5}">
                      <a16:colId xmlns:a16="http://schemas.microsoft.com/office/drawing/2014/main" val="2100678537"/>
                    </a:ext>
                  </a:extLst>
                </a:gridCol>
                <a:gridCol w="1685882">
                  <a:extLst>
                    <a:ext uri="{9D8B030D-6E8A-4147-A177-3AD203B41FA5}">
                      <a16:colId xmlns:a16="http://schemas.microsoft.com/office/drawing/2014/main" val="838226651"/>
                    </a:ext>
                  </a:extLst>
                </a:gridCol>
                <a:gridCol w="1163985">
                  <a:extLst>
                    <a:ext uri="{9D8B030D-6E8A-4147-A177-3AD203B41FA5}">
                      <a16:colId xmlns:a16="http://schemas.microsoft.com/office/drawing/2014/main" val="1513525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Cumul. as at 29 Apr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2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Pillar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Swab testing in PHE &amp; NHS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dirty="0">
                          <a:effectLst/>
                          <a:latin typeface="Arial (Body)"/>
                        </a:rPr>
                        <a:t>24,962,445</a:t>
                      </a:r>
                    </a:p>
                  </a:txBody>
                  <a:tcPr marL="47625" marR="47625" marT="76200" marB="76200"/>
                </a:tc>
                <a:extLst>
                  <a:ext uri="{0D108BD9-81ED-4DB2-BD59-A6C34878D82A}">
                    <a16:rowId xmlns:a16="http://schemas.microsoft.com/office/drawing/2014/main" val="28481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Pillar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Swab testing for wider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dirty="0">
                          <a:effectLst/>
                          <a:latin typeface="Arial (Body)"/>
                        </a:rPr>
                        <a:t>122,013,210</a:t>
                      </a:r>
                    </a:p>
                  </a:txBody>
                  <a:tcPr marL="47625" marR="47625" marT="76200" marB="76200"/>
                </a:tc>
                <a:extLst>
                  <a:ext uri="{0D108BD9-81ED-4DB2-BD59-A6C34878D82A}">
                    <a16:rowId xmlns:a16="http://schemas.microsoft.com/office/drawing/2014/main" val="96845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Pillar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Antibody serology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dirty="0">
                          <a:effectLst/>
                          <a:latin typeface="Arial (Body)"/>
                        </a:rPr>
                        <a:t>2,167,115</a:t>
                      </a:r>
                    </a:p>
                  </a:txBody>
                  <a:tcPr marL="47625" marR="47625" marT="76200" marB="76200"/>
                </a:tc>
                <a:extLst>
                  <a:ext uri="{0D108BD9-81ED-4DB2-BD59-A6C34878D82A}">
                    <a16:rowId xmlns:a16="http://schemas.microsoft.com/office/drawing/2014/main" val="798384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Pillar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Surveillance programme – blood &amp; swab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dirty="0">
                          <a:effectLst/>
                          <a:latin typeface="Arial (Body)"/>
                        </a:rPr>
                        <a:t>7,160,054</a:t>
                      </a:r>
                    </a:p>
                  </a:txBody>
                  <a:tcPr marL="47625" marR="47625" marT="76200" marB="76200"/>
                </a:tc>
                <a:extLst>
                  <a:ext uri="{0D108BD9-81ED-4DB2-BD59-A6C34878D82A}">
                    <a16:rowId xmlns:a16="http://schemas.microsoft.com/office/drawing/2014/main" val="3674203283"/>
                  </a:ext>
                </a:extLst>
              </a:tr>
            </a:tbl>
          </a:graphicData>
        </a:graphic>
      </p:graphicFrame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12EC62E-868E-4433-9CA1-CA9D43B8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5BAF394-2075-4C78-A2E8-A2541D86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 link or vital cog - lateral flow tests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558EE-0283-4EEC-B9C8-BCF544EE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645" y="1547813"/>
            <a:ext cx="3445851" cy="4640262"/>
          </a:xfrm>
        </p:spPr>
        <p:txBody>
          <a:bodyPr>
            <a:normAutofit/>
          </a:bodyPr>
          <a:lstStyle/>
          <a:p>
            <a:r>
              <a:rPr lang="en-GB" sz="1800" dirty="0"/>
              <a:t>2x weekly testing available to everyone from 5 April</a:t>
            </a:r>
          </a:p>
          <a:p>
            <a:r>
              <a:rPr lang="en-GB" sz="1800" dirty="0"/>
              <a:t>Litany of problems</a:t>
            </a:r>
          </a:p>
          <a:p>
            <a:pPr lvl="1"/>
            <a:r>
              <a:rPr lang="en-GB" sz="1600" dirty="0"/>
              <a:t>Operator error</a:t>
            </a:r>
          </a:p>
          <a:p>
            <a:pPr lvl="1"/>
            <a:r>
              <a:rPr lang="en-GB" sz="1600" dirty="0"/>
              <a:t>Cumbersome reporting</a:t>
            </a:r>
          </a:p>
          <a:p>
            <a:pPr lvl="1"/>
            <a:r>
              <a:rPr lang="en-GB" sz="1600" dirty="0"/>
              <a:t>Disincentives to honesty</a:t>
            </a:r>
          </a:p>
          <a:p>
            <a:pPr lvl="1"/>
            <a:r>
              <a:rPr lang="en-GB" sz="1600" dirty="0"/>
              <a:t>More likely to miss asymptomatic cases</a:t>
            </a:r>
          </a:p>
          <a:p>
            <a:pPr lvl="1"/>
            <a:r>
              <a:rPr lang="en-GB" sz="1600" dirty="0"/>
              <a:t>% false positives when prevalence rates low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7197AC-48AE-4197-A34E-8DE84D14F6DF}"/>
              </a:ext>
            </a:extLst>
          </p:cNvPr>
          <p:cNvSpPr txBox="1"/>
          <p:nvPr/>
        </p:nvSpPr>
        <p:spPr>
          <a:xfrm>
            <a:off x="546110" y="1557338"/>
            <a:ext cx="6394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26 million carried out from 8 March – 4 April</a:t>
            </a:r>
          </a:p>
          <a:p>
            <a:r>
              <a:rPr lang="en-GB" sz="2000" dirty="0"/>
              <a:t>- 31,000 positive tests, 18% negative on follow up PCR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90C7C3A-BC6A-4A82-B6DA-D1173527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4" y="2265225"/>
            <a:ext cx="6394699" cy="3756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2FF8E-1B1A-48FE-AD50-6B7D9FF969AD}"/>
              </a:ext>
            </a:extLst>
          </p:cNvPr>
          <p:cNvSpPr txBox="1"/>
          <p:nvPr/>
        </p:nvSpPr>
        <p:spPr>
          <a:xfrm>
            <a:off x="527055" y="6064964"/>
            <a:ext cx="1936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3"/>
              </a:rPr>
              <a:t>Cambridge Bioscience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D36D8-128D-44CF-9E1E-CF22F30EB175}"/>
              </a:ext>
            </a:extLst>
          </p:cNvPr>
          <p:cNvSpPr txBox="1"/>
          <p:nvPr/>
        </p:nvSpPr>
        <p:spPr>
          <a:xfrm>
            <a:off x="7148389" y="4940855"/>
            <a:ext cx="3775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BUT lower cost, highly scalable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3370269-1FC4-437E-8F29-DF63B7A1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F71E30B-4440-4E76-86B9-1880EDE5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6F39A6-F415-489D-8F8E-3C2FA907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Mutations, variants &amp; how they are classified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E4521-68F7-48A2-98B4-ACA2939AE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460214"/>
            <a:ext cx="5712961" cy="4640262"/>
          </a:xfrm>
        </p:spPr>
        <p:txBody>
          <a:bodyPr>
            <a:normAutofit/>
          </a:bodyPr>
          <a:lstStyle/>
          <a:p>
            <a:r>
              <a:rPr lang="en-GB" dirty="0"/>
              <a:t>Variants under investigation (VUI)</a:t>
            </a:r>
          </a:p>
          <a:p>
            <a:pPr lvl="1"/>
            <a:r>
              <a:rPr lang="en-GB" dirty="0"/>
              <a:t>Variants with epidemiological, immunological or pathogenic properties</a:t>
            </a:r>
          </a:p>
          <a:p>
            <a:r>
              <a:rPr lang="en-GB" dirty="0"/>
              <a:t>Variants of concern (VOC)</a:t>
            </a:r>
          </a:p>
          <a:p>
            <a:pPr lvl="1"/>
            <a:r>
              <a:rPr lang="en-GB" dirty="0"/>
              <a:t>VUI that have undergone risk assessment</a:t>
            </a:r>
          </a:p>
          <a:p>
            <a:r>
              <a:rPr lang="en-GB" dirty="0"/>
              <a:t>Variants of high consequence (VOHC)</a:t>
            </a:r>
          </a:p>
          <a:p>
            <a:pPr lvl="1"/>
            <a:r>
              <a:rPr lang="en-GB" dirty="0"/>
              <a:t>VOC where clear evidence that prevention measures have significantly reduced effectiveness relative to previously circulating variants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0EAF5-CFF5-4664-A3E3-9DD6E579D1AB}"/>
              </a:ext>
            </a:extLst>
          </p:cNvPr>
          <p:cNvSpPr txBox="1"/>
          <p:nvPr/>
        </p:nvSpPr>
        <p:spPr>
          <a:xfrm>
            <a:off x="539616" y="6132279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SARS-CoV-2 mutation hotspots</a:t>
            </a:r>
            <a:endParaRPr lang="en-GB" sz="1000" dirty="0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F235DB59-247A-4FBC-84A9-1C0194C3C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03" y="2060848"/>
            <a:ext cx="5247542" cy="3335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6EE165-B35F-4487-A189-D172B198377A}"/>
              </a:ext>
            </a:extLst>
          </p:cNvPr>
          <p:cNvSpPr txBox="1"/>
          <p:nvPr/>
        </p:nvSpPr>
        <p:spPr>
          <a:xfrm>
            <a:off x="7739375" y="1664575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Mutation hotspots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6A080D-97C6-48D2-A625-16733924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8B565DD-719A-487C-B618-F37EC4966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1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evolution of SARS-CoV-2 virus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56458-EB47-4B26-B476-BCD618A9E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5" y="1196751"/>
            <a:ext cx="9014797" cy="4968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B5DB92-4587-4B25-BDC3-8E95D206873B}"/>
              </a:ext>
            </a:extLst>
          </p:cNvPr>
          <p:cNvSpPr txBox="1"/>
          <p:nvPr/>
        </p:nvSpPr>
        <p:spPr>
          <a:xfrm>
            <a:off x="527047" y="6156175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3"/>
              </a:rPr>
              <a:t>Nextstrain.org</a:t>
            </a:r>
            <a:endParaRPr lang="en-GB" sz="10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FA2F5C-C7A4-4A75-A64B-18567861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AE611C7-F9A9-47A6-A5AE-7FDFE4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88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Evolving structure of SARS-CoV-2 virus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1F22EB2F-84D6-48E5-A5D1-F50086BC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" y="1285576"/>
            <a:ext cx="7983064" cy="4286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BA4B0-E5F4-446E-870C-1682AC76B56A}"/>
              </a:ext>
            </a:extLst>
          </p:cNvPr>
          <p:cNvSpPr txBox="1"/>
          <p:nvPr/>
        </p:nvSpPr>
        <p:spPr>
          <a:xfrm>
            <a:off x="527055" y="6093296"/>
            <a:ext cx="5671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Sources: </a:t>
            </a:r>
            <a:r>
              <a:rPr lang="en-GB" sz="1000" dirty="0">
                <a:hlinkClick r:id="rId3"/>
              </a:rPr>
              <a:t>Emerging mutants from SARS-CoV-2 variants</a:t>
            </a:r>
            <a:r>
              <a:rPr lang="en-GB" sz="1000" dirty="0"/>
              <a:t>, </a:t>
            </a:r>
            <a:r>
              <a:rPr lang="en-GB" sz="1000" dirty="0">
                <a:hlinkClick r:id="rId4"/>
              </a:rPr>
              <a:t>Convergent evolution of N510Y lineages</a:t>
            </a:r>
            <a:endParaRPr lang="en-GB" sz="10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6567667-2A4F-4324-AF41-684CEC3D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fld id="{BC1242CF-12C1-4411-B532-E91306108269}" type="datetime4">
              <a:rPr lang="en-GB" smtClean="0"/>
              <a:pPr/>
              <a:t>04 May 2021</a:t>
            </a:fld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EE3BE16-7F92-4A21-8499-EF4307EC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19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Evolving structure of SARS-CoV-2 virus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8E3AC512-5B78-4DC3-B271-88F413DE3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4" y="1357584"/>
            <a:ext cx="8784976" cy="4735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0BA4B0-E5F4-446E-870C-1682AC76B56A}"/>
              </a:ext>
            </a:extLst>
          </p:cNvPr>
          <p:cNvSpPr txBox="1"/>
          <p:nvPr/>
        </p:nvSpPr>
        <p:spPr>
          <a:xfrm>
            <a:off x="527055" y="6093296"/>
            <a:ext cx="5671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Sources: </a:t>
            </a:r>
            <a:r>
              <a:rPr lang="en-GB" sz="1000" dirty="0">
                <a:hlinkClick r:id="rId3"/>
              </a:rPr>
              <a:t>Emerging mutants from SARS-CoV-2 variants</a:t>
            </a:r>
            <a:r>
              <a:rPr lang="en-GB" sz="1000" dirty="0"/>
              <a:t>, </a:t>
            </a:r>
            <a:r>
              <a:rPr lang="en-GB" sz="1000" dirty="0">
                <a:hlinkClick r:id="rId4"/>
              </a:rPr>
              <a:t>Convergent evolution of N510Y lineages</a:t>
            </a:r>
            <a:endParaRPr lang="en-GB" sz="10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6567667-2A4F-4324-AF41-684CEC3D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fld id="{BC1242CF-12C1-4411-B532-E91306108269}" type="datetime4">
              <a:rPr lang="en-GB" smtClean="0"/>
              <a:pPr/>
              <a:t>04 May 2021</a:t>
            </a:fld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EE3BE16-7F92-4A21-8499-EF4307EC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23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29953E-6E20-4240-9A32-C6E9318C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4" y="365126"/>
            <a:ext cx="10736645" cy="1043345"/>
          </a:xfrm>
        </p:spPr>
        <p:txBody>
          <a:bodyPr/>
          <a:lstStyle/>
          <a:p>
            <a:r>
              <a:rPr lang="en-GB" dirty="0">
                <a:latin typeface="Arial (Headings)"/>
                <a:cs typeface="Times"/>
              </a:rPr>
              <a:t>Global picture on sequencing variants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CE74EAF-18B9-4951-9E43-A31F1A86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2" y="1124743"/>
            <a:ext cx="8381567" cy="48965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110C6C-5B93-4264-B11A-045109D238C5}"/>
              </a:ext>
            </a:extLst>
          </p:cNvPr>
          <p:cNvSpPr txBox="1"/>
          <p:nvPr/>
        </p:nvSpPr>
        <p:spPr>
          <a:xfrm>
            <a:off x="494814" y="6093296"/>
            <a:ext cx="2273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3"/>
              </a:rPr>
              <a:t>Global sequencing coverage</a:t>
            </a:r>
            <a:endParaRPr lang="en-GB" sz="1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EDF67D9-BA44-4B09-B0D2-505A52EBE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4630"/>
              </p:ext>
            </p:extLst>
          </p:nvPr>
        </p:nvGraphicFramePr>
        <p:xfrm>
          <a:off x="8832304" y="836712"/>
          <a:ext cx="295232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71">
                  <a:extLst>
                    <a:ext uri="{9D8B030D-6E8A-4147-A177-3AD203B41FA5}">
                      <a16:colId xmlns:a16="http://schemas.microsoft.com/office/drawing/2014/main" val="2475380310"/>
                    </a:ext>
                  </a:extLst>
                </a:gridCol>
                <a:gridCol w="1323457">
                  <a:extLst>
                    <a:ext uri="{9D8B030D-6E8A-4147-A177-3AD203B41FA5}">
                      <a16:colId xmlns:a16="http://schemas.microsoft.com/office/drawing/2014/main" val="3250500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Sequenceper 1k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1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Iceland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04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82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30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9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32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43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79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6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08513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2A73DD5-0621-418A-A1D4-38261E21291A}"/>
              </a:ext>
            </a:extLst>
          </p:cNvPr>
          <p:cNvSpPr/>
          <p:nvPr/>
        </p:nvSpPr>
        <p:spPr>
          <a:xfrm>
            <a:off x="580104" y="1124743"/>
            <a:ext cx="1051400" cy="1584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A617A8-2539-4A84-89F8-35A48D1D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30EDD30-867A-44EA-8DFC-F9AFF83D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35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B82F-1CAD-49B2-87D6-91619D62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6BC79-19A0-4335-8C34-793CB77B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studies on infectiousness and mortality</a:t>
            </a:r>
          </a:p>
          <a:p>
            <a:r>
              <a:rPr lang="en-US" dirty="0"/>
              <a:t>Data-collection programs</a:t>
            </a:r>
          </a:p>
          <a:p>
            <a:r>
              <a:rPr lang="en-US" dirty="0"/>
              <a:t>Identifying mutations</a:t>
            </a:r>
          </a:p>
          <a:p>
            <a:r>
              <a:rPr lang="en-US" dirty="0"/>
              <a:t>The precautionary principle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D66F-971B-4536-BA2D-A05625F2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EB91C-B2FD-47EC-9A23-9AFF4591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83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Rapid spread of VOC 202012/01 variant in UK and USA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21777E8-5262-4655-BA1C-6D098C62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" y="1402023"/>
            <a:ext cx="5270380" cy="4691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374D47-4F27-436B-9266-53BE241C3C4B}"/>
              </a:ext>
            </a:extLst>
          </p:cNvPr>
          <p:cNvSpPr txBox="1"/>
          <p:nvPr/>
        </p:nvSpPr>
        <p:spPr>
          <a:xfrm>
            <a:off x="527055" y="6093296"/>
            <a:ext cx="6768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Sources: </a:t>
            </a:r>
            <a:r>
              <a:rPr lang="en-GB" sz="1000" dirty="0">
                <a:hlinkClick r:id="rId3"/>
              </a:rPr>
              <a:t>Estimated transmissibility and impact of SARS-CoV-2 lineage B.1.1.7 in England</a:t>
            </a:r>
            <a:r>
              <a:rPr lang="en-GB" sz="1000" dirty="0"/>
              <a:t>, </a:t>
            </a:r>
            <a:r>
              <a:rPr lang="en-GB" sz="1000" dirty="0">
                <a:hlinkClick r:id="rId4"/>
              </a:rPr>
              <a:t>CDC COVID Data Tracker</a:t>
            </a:r>
            <a:endParaRPr lang="en-GB" sz="1000" dirty="0"/>
          </a:p>
        </p:txBody>
      </p:sp>
      <p:pic>
        <p:nvPicPr>
          <p:cNvPr id="10" name="Picture 9" descr="Chart, bar chart, treemap chart&#10;&#10;Description automatically generated">
            <a:extLst>
              <a:ext uri="{FF2B5EF4-FFF2-40B4-BE49-F238E27FC236}">
                <a16:creationId xmlns:a16="http://schemas.microsoft.com/office/drawing/2014/main" id="{54313532-CD41-4843-93A5-9408379BCD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32" y="1402023"/>
            <a:ext cx="4515548" cy="418721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0F0C8F-0D3C-4A8B-9D5D-F1D31A28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48152FD-DA4B-4FD2-9FC5-849925456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404813"/>
            <a:ext cx="11257577" cy="1143000"/>
          </a:xfrm>
        </p:spPr>
        <p:txBody>
          <a:bodyPr/>
          <a:lstStyle/>
          <a:p>
            <a:r>
              <a:rPr lang="en-GB" dirty="0"/>
              <a:t>The battle continues ..new variants, multivalent vaccines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38874-F7C4-4101-840B-0758B554995F}"/>
              </a:ext>
            </a:extLst>
          </p:cNvPr>
          <p:cNvSpPr txBox="1"/>
          <p:nvPr/>
        </p:nvSpPr>
        <p:spPr>
          <a:xfrm>
            <a:off x="527055" y="6142191"/>
            <a:ext cx="2850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Novel variant of interest from Tanzania</a:t>
            </a:r>
            <a:endParaRPr lang="en-GB" sz="1000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D5763F6F-AB3A-4F1A-8F3A-6236F3AEA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6" y="1310295"/>
            <a:ext cx="7718652" cy="485501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68B7F99-FBB7-4537-B5FA-4813E1857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27" y="1378905"/>
            <a:ext cx="2698426" cy="378903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B09B08-A6DB-44BC-845C-BC6178F1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02B1ED7-ABB5-453C-AA8A-F5C31564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4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26DC-3427-4236-BDA4-B15AEE11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Decision-making in a time of crisis – how precautious?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4F011-F0AC-4064-A2EC-24528671D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557338"/>
            <a:ext cx="7873201" cy="464026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The precautionary principle</a:t>
            </a:r>
          </a:p>
          <a:p>
            <a:r>
              <a:rPr lang="en-GB" dirty="0"/>
              <a:t>Actuaries will be familiar with this from significance testing</a:t>
            </a:r>
          </a:p>
          <a:p>
            <a:r>
              <a:rPr lang="en-GB" dirty="0"/>
              <a:t>We assume a possible factor [or similar] is irrelevant unless </a:t>
            </a:r>
            <a:br>
              <a:rPr lang="en-GB" dirty="0"/>
            </a:br>
            <a:r>
              <a:rPr lang="en-GB" dirty="0"/>
              <a:t>we have strong statistical evidence</a:t>
            </a:r>
          </a:p>
          <a:p>
            <a:r>
              <a:rPr lang="en-GB" dirty="0"/>
              <a:t>R.A. Fisher suggested this approach in 1925 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Statistical Methods for Research Workers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5% widely used since (although Fisher not particularly wedded to it)</a:t>
            </a:r>
          </a:p>
          <a:p>
            <a:r>
              <a:rPr lang="en-GB" dirty="0"/>
              <a:t>Starts with the (a priori) assumption that the status quo is ‘correct’ </a:t>
            </a:r>
          </a:p>
          <a:p>
            <a:r>
              <a:rPr lang="en-GB" dirty="0"/>
              <a:t>We might start from a different position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C4D8-6191-4CE5-8D02-E74D29E4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9653A-85DF-4E39-9148-3B700331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026" name="Picture 2" descr="xkcd: P-Values">
            <a:extLst>
              <a:ext uri="{FF2B5EF4-FFF2-40B4-BE49-F238E27FC236}">
                <a16:creationId xmlns:a16="http://schemas.microsoft.com/office/drawing/2014/main" id="{D366730B-1390-45D5-9796-CD0EAB9A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700808"/>
            <a:ext cx="2616625" cy="36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7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B82F-1CAD-49B2-87D6-91619D62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precautionary principle in epidemiology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6BC79-19A0-4335-8C34-793CB77BF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‘First, do no harm’  (Hippocrates?)</a:t>
            </a:r>
          </a:p>
          <a:p>
            <a:r>
              <a:rPr lang="en-GB" dirty="0"/>
              <a:t>If a new treatment is being investigated, we assume ‘guilty’ until proven ‘innocent’</a:t>
            </a:r>
          </a:p>
          <a:p>
            <a:pPr lvl="1"/>
            <a:r>
              <a:rPr lang="en-GB" dirty="0"/>
              <a:t>Hence the system of clinical trials, and then follow-up ‘real world’ studies with particular regard to side-effects and ages (or circumstances) outside the clinical trial settings</a:t>
            </a:r>
          </a:p>
          <a:p>
            <a:r>
              <a:rPr lang="en-GB" dirty="0"/>
              <a:t>This assumes that the new treatment/drug may be materially harmful</a:t>
            </a:r>
          </a:p>
          <a:p>
            <a:pPr lvl="1"/>
            <a:r>
              <a:rPr lang="en-GB" dirty="0"/>
              <a:t>Explains popularity of ‘repurposing’ – if we know something has already been shown not to be harmful</a:t>
            </a:r>
          </a:p>
          <a:p>
            <a:r>
              <a:rPr lang="en-GB" dirty="0"/>
              <a:t>However, how this works depends entirely on the starting point </a:t>
            </a:r>
          </a:p>
          <a:p>
            <a:r>
              <a:rPr lang="en-GB" dirty="0"/>
              <a:t>In environmental policy, </a:t>
            </a:r>
            <a:r>
              <a:rPr lang="en-US" dirty="0"/>
              <a:t>the 1992 Rio Declaration on Environment and Development states: </a:t>
            </a:r>
            <a:r>
              <a:rPr lang="en-US" i="1" dirty="0"/>
              <a:t>‘Where there are threats of serious or irreversible damage, lack of full scientific certainty shall not be used as a reason for postponing cost-effective measures to prevent environmental degradation’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D66F-971B-4536-BA2D-A05625F2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EB91C-B2FD-47EC-9A23-9AFF4591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47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923A-3CE1-4F81-BF0A-4F4F11E9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 masks in the fight against the coronavirus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A5282C8-E919-475D-ADA2-18ABE6782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399635"/>
              </p:ext>
            </p:extLst>
          </p:nvPr>
        </p:nvGraphicFramePr>
        <p:xfrm>
          <a:off x="7779776" y="1547813"/>
          <a:ext cx="3802628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447">
                  <a:extLst>
                    <a:ext uri="{9D8B030D-6E8A-4147-A177-3AD203B41FA5}">
                      <a16:colId xmlns:a16="http://schemas.microsoft.com/office/drawing/2014/main" val="863055198"/>
                    </a:ext>
                  </a:extLst>
                </a:gridCol>
                <a:gridCol w="2887181">
                  <a:extLst>
                    <a:ext uri="{9D8B030D-6E8A-4147-A177-3AD203B41FA5}">
                      <a16:colId xmlns:a16="http://schemas.microsoft.com/office/drawing/2014/main" val="3625596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Countries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1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Venezuela, Czech, Italy (regional)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Cuba, Colombia, Austria, Turkey, Israel, Poland, Germany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8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France, Spain, Pakistan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5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England (public transport)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82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England (shops)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7481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9C636-9BC3-4D20-9B27-1AB5EC3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B6CE4-5A91-4D93-9E6C-BC24BE4C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FC1A9A-C68F-40AF-BF71-B38D6E670CC6}"/>
              </a:ext>
            </a:extLst>
          </p:cNvPr>
          <p:cNvSpPr txBox="1">
            <a:spLocks/>
          </p:cNvSpPr>
          <p:nvPr/>
        </p:nvSpPr>
        <p:spPr bwMode="auto">
          <a:xfrm>
            <a:off x="527055" y="1557338"/>
            <a:ext cx="7081113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89" indent="-269889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rgbClr val="3F4548"/>
                </a:solidFill>
                <a:latin typeface="+mn-lt"/>
                <a:ea typeface="+mn-ea"/>
                <a:cs typeface="+mn-cs"/>
              </a:defRPr>
            </a:lvl1pPr>
            <a:lvl2pPr marL="717586" indent="-26830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800">
                <a:solidFill>
                  <a:srgbClr val="3F4548"/>
                </a:solidFill>
                <a:latin typeface="+mn-lt"/>
                <a:cs typeface="+mn-cs"/>
              </a:defRPr>
            </a:lvl2pPr>
            <a:lvl3pPr marL="1071617" indent="-17463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rgbClr val="3F4548"/>
                </a:solidFill>
                <a:latin typeface="+mn-lt"/>
                <a:cs typeface="+mn-cs"/>
              </a:defRPr>
            </a:lvl3pPr>
            <a:lvl4pPr marL="1433585" indent="-18257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1400">
                <a:solidFill>
                  <a:srgbClr val="3F4548"/>
                </a:solidFill>
                <a:latin typeface="+mn-lt"/>
                <a:cs typeface="+mn-cs"/>
              </a:defRPr>
            </a:lvl4pPr>
            <a:lvl5pPr marL="1792377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200">
                <a:solidFill>
                  <a:srgbClr val="3F4548"/>
                </a:solidFill>
                <a:latin typeface="+mn-lt"/>
                <a:cs typeface="+mn-cs"/>
              </a:defRPr>
            </a:lvl5pPr>
            <a:lvl6pPr marL="2249600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6pPr>
            <a:lvl7pPr marL="2706823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7pPr>
            <a:lvl8pPr marL="3164046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8pPr>
            <a:lvl9pPr marL="3621269" indent="-176222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D9AB16"/>
              </a:buClr>
              <a:buChar char="»"/>
              <a:defRPr sz="1400">
                <a:solidFill>
                  <a:srgbClr val="0D2E64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/>
              <a:t>Two contrary thought processes possible:</a:t>
            </a:r>
          </a:p>
          <a:p>
            <a:pPr lvl="1"/>
            <a:r>
              <a:rPr lang="en-GB" kern="0" dirty="0"/>
              <a:t>Assume face masks may be beneficial (overall – even if unclear who benefits most) and there is no serious question of harm </a:t>
            </a:r>
            <a:r>
              <a:rPr lang="en-GB" i="1" kern="0" dirty="0"/>
              <a:t>(innocent until proven guilty)</a:t>
            </a:r>
          </a:p>
          <a:p>
            <a:pPr lvl="1"/>
            <a:r>
              <a:rPr lang="en-GB" kern="0" dirty="0"/>
              <a:t>Assume face masks are like any other treatment where we need to amass evidence to prove their worth </a:t>
            </a:r>
            <a:r>
              <a:rPr lang="en-GB" i="1" kern="0" dirty="0"/>
              <a:t>(guilty until proven innocent)</a:t>
            </a:r>
          </a:p>
          <a:p>
            <a:r>
              <a:rPr lang="en-GB" kern="0" dirty="0"/>
              <a:t>Piece in British Medical Journal 9 April 2020 summarised known evidence on face masks (five peer-reviewed systematic reviews, generally weak conclusions)</a:t>
            </a:r>
          </a:p>
          <a:p>
            <a:pPr lvl="1"/>
            <a:r>
              <a:rPr lang="en-GB" kern="0" dirty="0"/>
              <a:t>But the note concluded recommending mandatory face masks for a range of wider reasons</a:t>
            </a:r>
          </a:p>
          <a:p>
            <a:pPr lvl="1"/>
            <a:r>
              <a:rPr lang="en-GB" i="1" kern="0" dirty="0"/>
              <a:t>www.bmj.com/content/369/bmj.m1435asdf</a:t>
            </a:r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1336564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923A-3CE1-4F81-BF0A-4F4F11E9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Vaccines: one dose or two dose? – initial reactions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BDCB-8187-4579-B836-160046BA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mainstream vaccines were all based on a two-dose strategy (three weeks apart)</a:t>
            </a:r>
          </a:p>
          <a:p>
            <a:r>
              <a:rPr lang="en-GB" dirty="0"/>
              <a:t>On 22 December, Tony Blair suggested Britain move to vaccinate as many people as possible quickly with one dose</a:t>
            </a:r>
          </a:p>
          <a:p>
            <a:pPr lvl="1"/>
            <a:r>
              <a:rPr lang="en-US" dirty="0"/>
              <a:t>Professor Wendy Barclay (department of infectious disease at Imperial College London), said </a:t>
            </a:r>
            <a:br>
              <a:rPr lang="en-US" dirty="0"/>
            </a:br>
            <a:r>
              <a:rPr lang="en-US" dirty="0"/>
              <a:t>Mr Blair's idea was interesting but … "too risky“ (www.bbc.co.uk/news/uk-politics-55410349)</a:t>
            </a:r>
          </a:p>
          <a:p>
            <a:pPr lvl="1"/>
            <a:r>
              <a:rPr lang="en-US" dirty="0"/>
              <a:t>Professor Neil Ferguson (Imperial), added that the UK regulator had authorised the vaccine on the basis of two doses – one dose would require "an entirely different regulatory submission"</a:t>
            </a:r>
          </a:p>
          <a:p>
            <a:pPr lvl="1"/>
            <a:r>
              <a:rPr lang="en-US" dirty="0"/>
              <a:t>‘Seems a sensible tactic in terms of getting as many people as possible protected now’ (Prof Peter Openshaw (Experimental Medicine, Imperial) (</a:t>
            </a:r>
            <a:r>
              <a:rPr lang="en-US" dirty="0">
                <a:hlinkClick r:id="rId2"/>
              </a:rPr>
              <a:t>www.sciencemediacentre.org)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‘This is not a question with a simple answer.’ (Prof Evans, Pharmacoepidemiology, LSH&amp;TM)</a:t>
            </a:r>
          </a:p>
          <a:p>
            <a:r>
              <a:rPr lang="en-US" dirty="0"/>
              <a:t>Joint Committee on Vaccination and Immunisation (JCVI) gave go-ahead to the one-dose approach on 30 December 2020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9C636-9BC3-4D20-9B27-1AB5EC3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B6CE4-5A91-4D93-9E6C-BC24BE4C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739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923A-3CE1-4F81-BF0A-4F4F11E9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Vaccines: one dose or two dose? – initial 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BDCB-8187-4579-B836-160046BA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557338"/>
            <a:ext cx="11055349" cy="2878807"/>
          </a:xfrm>
        </p:spPr>
        <p:txBody>
          <a:bodyPr/>
          <a:lstStyle/>
          <a:p>
            <a:r>
              <a:rPr lang="en-US" dirty="0"/>
              <a:t>Pfizer results show efficacy of </a:t>
            </a:r>
          </a:p>
          <a:p>
            <a:pPr lvl="1"/>
            <a:r>
              <a:rPr lang="en-US" dirty="0"/>
              <a:t>74% after the first dose (JCVI adjustment of original 52% to allow for some trial volunteers with COVID pre-vaccination) </a:t>
            </a:r>
          </a:p>
          <a:p>
            <a:pPr lvl="1"/>
            <a:r>
              <a:rPr lang="en-US" dirty="0"/>
              <a:t>95% after the second dose. </a:t>
            </a:r>
          </a:p>
          <a:p>
            <a:r>
              <a:rPr lang="en-US" dirty="0"/>
              <a:t>Consider how many cases of COVID-19 are prevented for a given number of doses, if we have 1,000 doses and 1,000 people. Assume that each person would be materially exposed to the coronavirus and have no prior immunity.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i="1" dirty="0"/>
              <a:t>www.covid-arg.com/post/a-bird-in-the-hand-or-two-in-the-bush</a:t>
            </a:r>
          </a:p>
          <a:p>
            <a:endParaRPr lang="en-GB" dirty="0"/>
          </a:p>
          <a:p>
            <a:endParaRPr lang="en-US" dirty="0"/>
          </a:p>
          <a:p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9C636-9BC3-4D20-9B27-1AB5EC3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B6CE4-5A91-4D93-9E6C-BC24BE4C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26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68CA9E-8A85-4355-96F0-72994C059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88375"/>
              </p:ext>
            </p:extLst>
          </p:nvPr>
        </p:nvGraphicFramePr>
        <p:xfrm>
          <a:off x="839416" y="4365104"/>
          <a:ext cx="9505056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112231703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797777949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063792975"/>
                    </a:ext>
                  </a:extLst>
                </a:gridCol>
              </a:tblGrid>
              <a:tr h="45614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Vaccine strategy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 risk of severe COVID-19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at risk of severe COVID-19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031097"/>
                  </a:ext>
                </a:extLst>
              </a:tr>
              <a:tr h="55197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 Doses (500 vaccinated, 500 not)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from the vaccinated group</a:t>
                      </a:r>
                      <a:b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from the unvaccinated group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 from the vaccinated group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302168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Dose (all 1,000 vaccinated)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 from the vaccinated group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 from the vaccinated group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691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898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923A-3CE1-4F81-BF0A-4F4F11E9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Vaccines and blood clots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0BDCB-8187-4579-B836-160046BA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2" y="1335352"/>
            <a:ext cx="11055349" cy="4640262"/>
          </a:xfrm>
        </p:spPr>
        <p:txBody>
          <a:bodyPr/>
          <a:lstStyle/>
          <a:p>
            <a:r>
              <a:rPr lang="en-GB" dirty="0"/>
              <a:t>Widespread concern around increased risk of blood clots from the AstraZeneca vaccine</a:t>
            </a:r>
          </a:p>
          <a:p>
            <a:r>
              <a:rPr lang="en-GB" dirty="0"/>
              <a:t>Key issue here is what we compare the AZ vaccine blood clot risk against:</a:t>
            </a:r>
          </a:p>
          <a:p>
            <a:pPr lvl="1"/>
            <a:r>
              <a:rPr lang="en-GB" dirty="0"/>
              <a:t>‘Nothing’ (in the ideal world, absent COVID-19, implied by some European pronouncements)</a:t>
            </a:r>
          </a:p>
          <a:p>
            <a:pPr lvl="1"/>
            <a:r>
              <a:rPr lang="en-GB" dirty="0"/>
              <a:t>Coronavirus (associated with a high risk of blood clots, </a:t>
            </a:r>
            <a:r>
              <a:rPr lang="en-GB" i="1" dirty="0"/>
              <a:t>‘inter alia’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Other drugs that society has generally accepted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9C636-9BC3-4D20-9B27-1AB5EC37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B6CE4-5A91-4D93-9E6C-BC24BE4C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3074" name="Picture 2" descr="AZ harms-benefits low exposure 8-4-21.png">
            <a:extLst>
              <a:ext uri="{FF2B5EF4-FFF2-40B4-BE49-F238E27FC236}">
                <a16:creationId xmlns:a16="http://schemas.microsoft.com/office/drawing/2014/main" id="{79DB4CB5-656E-4360-99D2-74249AD8B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4" y="3555722"/>
            <a:ext cx="4762500" cy="2667000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amiltonhealthsciences.ca/wp-content/uploads/2021/04/image0-14-0.jpg">
            <a:extLst>
              <a:ext uri="{FF2B5EF4-FFF2-40B4-BE49-F238E27FC236}">
                <a16:creationId xmlns:a16="http://schemas.microsoft.com/office/drawing/2014/main" id="{C030B330-E9DA-4E4F-98E9-2FB1AAD7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553420"/>
            <a:ext cx="4752528" cy="26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7865E-76AB-4A22-AC2F-4B12699FD301}"/>
              </a:ext>
            </a:extLst>
          </p:cNvPr>
          <p:cNvSpPr txBox="1"/>
          <p:nvPr/>
        </p:nvSpPr>
        <p:spPr>
          <a:xfrm>
            <a:off x="1656089" y="6412567"/>
            <a:ext cx="9577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hlinkClick r:id="rId4"/>
              </a:rPr>
              <a:t>www.hamiltonhealthsciences.ca/share/blood-clot-astrazeneca-vaccine-safety</a:t>
            </a:r>
            <a:r>
              <a:rPr lang="en-US" sz="800" i="1" dirty="0"/>
              <a:t>, wintoncentre.maths.cam.ac.uk/news/communicating-potential-benefits-and-harms-astra-zeneca-covid-19-vaccine/</a:t>
            </a:r>
          </a:p>
        </p:txBody>
      </p:sp>
    </p:spTree>
    <p:extLst>
      <p:ext uri="{BB962C8B-B14F-4D97-AF65-F5344CB8AC3E}">
        <p14:creationId xmlns:p14="http://schemas.microsoft.com/office/powerpoint/2010/main" val="3301749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C977-3C1B-4F9D-95D6-102075CD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DFA5-DD2B-465E-AD6E-3B9E8F56D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related article in IFoA Longevity Bulletin </a:t>
            </a:r>
            <a:endParaRPr lang="en-US" dirty="0"/>
          </a:p>
          <a:p>
            <a:pPr lvl="1"/>
            <a:r>
              <a:rPr lang="en-US" i="1" dirty="0">
                <a:hlinkClick r:id="rId2"/>
              </a:rPr>
              <a:t>www.actuaries.org.uk/learn-and-develop/research-and-knowledge/our-journals-and-research-publications/longevity-bulletin/longevity-bulletin-pharmacology-issue-issue-12</a:t>
            </a:r>
            <a:endParaRPr lang="en-US" i="1" dirty="0"/>
          </a:p>
          <a:p>
            <a:r>
              <a:rPr lang="en-GB" dirty="0"/>
              <a:t>Our related presentation at IFoA mortality/longevity event summer 2020</a:t>
            </a:r>
          </a:p>
          <a:p>
            <a:pPr lvl="1"/>
            <a:r>
              <a:rPr lang="en-GB" i="1" dirty="0">
                <a:hlinkClick r:id="rId3"/>
              </a:rPr>
              <a:t>www.actuaries.org.uk/learn-and-develop/online-learning-video-resources/mortality-and-demographics</a:t>
            </a:r>
            <a:endParaRPr lang="en-GB" i="1" dirty="0"/>
          </a:p>
          <a:p>
            <a:r>
              <a:rPr lang="en-GB" dirty="0"/>
              <a:t>COVID-19 Actuaries Response Group</a:t>
            </a:r>
          </a:p>
          <a:p>
            <a:pPr lvl="1"/>
            <a:r>
              <a:rPr lang="en-GB" i="1"/>
              <a:t>www.covid-arg.com</a:t>
            </a:r>
            <a:endParaRPr lang="en-GB" i="1" dirty="0"/>
          </a:p>
          <a:p>
            <a:pPr lvl="1"/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1BA7C-497F-4237-895B-34E55478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04 May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CCF06-156F-493A-BCBF-F6DC4047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96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04 May 2021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174" y="4005068"/>
            <a:ext cx="10995025" cy="2356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dirty="0"/>
              <a:t>The views expressed in this presentation are those of the presenter.</a:t>
            </a:r>
          </a:p>
          <a:p>
            <a:pPr marL="0" indent="0">
              <a:buNone/>
            </a:pPr>
            <a:r>
              <a:rPr lang="en-GB" dirty="0"/>
              <a:t>Very happy to answer any further questions you may have after the event. Please contact us at:</a:t>
            </a:r>
          </a:p>
          <a:p>
            <a:pPr marL="0" indent="0">
              <a:buNone/>
            </a:pPr>
            <a:r>
              <a:rPr lang="en-GB" dirty="0"/>
              <a:t>Matthew Edwards	matthew.edwards@willistowerswatson.com</a:t>
            </a:r>
            <a:br>
              <a:rPr lang="en-GB" dirty="0"/>
            </a:br>
            <a:r>
              <a:rPr lang="en-GB" dirty="0"/>
              <a:t>Dan Ryan		</a:t>
            </a:r>
            <a:r>
              <a:rPr lang="en-GB" dirty="0" err="1"/>
              <a:t>dan.ryan@coios.health</a:t>
            </a:r>
            <a:endParaRPr lang="en-GB" dirty="0"/>
          </a:p>
        </p:txBody>
      </p:sp>
      <p:sp>
        <p:nvSpPr>
          <p:cNvPr id="10" name="Rectangular Callout 9"/>
          <p:cNvSpPr/>
          <p:nvPr/>
        </p:nvSpPr>
        <p:spPr>
          <a:xfrm>
            <a:off x="511175" y="693242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6240015" y="693242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5840"/>
            <a:ext cx="4973961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980728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Epidemiology in the midst of crisis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C3619-32D9-4D8D-82F0-6427C4089511}"/>
              </a:ext>
            </a:extLst>
          </p:cNvPr>
          <p:cNvSpPr txBox="1"/>
          <p:nvPr/>
        </p:nvSpPr>
        <p:spPr>
          <a:xfrm>
            <a:off x="1848800" y="1455573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Cholera (1854)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90E5B-3EA6-4253-B732-3FBC547E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80" y="1832828"/>
            <a:ext cx="4061564" cy="35905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68CAB3-FD78-42F1-9A3C-6BBB6B9543CF}"/>
              </a:ext>
            </a:extLst>
          </p:cNvPr>
          <p:cNvSpPr txBox="1"/>
          <p:nvPr/>
        </p:nvSpPr>
        <p:spPr>
          <a:xfrm>
            <a:off x="4694244" y="2080582"/>
            <a:ext cx="2055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Southwark &amp; Vauxhall</a:t>
            </a:r>
            <a:br>
              <a:rPr lang="en-GB" sz="1400" b="1" dirty="0">
                <a:solidFill>
                  <a:schemeClr val="accent1"/>
                </a:solidFill>
              </a:rPr>
            </a:br>
            <a:r>
              <a:rPr lang="en-GB" sz="1400" b="1" dirty="0">
                <a:solidFill>
                  <a:schemeClr val="accent1"/>
                </a:solidFill>
              </a:rPr>
              <a:t>Water Company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1DA51-FBD2-4893-A58A-E58206FA4772}"/>
              </a:ext>
            </a:extLst>
          </p:cNvPr>
          <p:cNvSpPr txBox="1"/>
          <p:nvPr/>
        </p:nvSpPr>
        <p:spPr>
          <a:xfrm>
            <a:off x="4985989" y="3100100"/>
            <a:ext cx="147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Lambeth Water</a:t>
            </a:r>
          </a:p>
          <a:p>
            <a:pPr algn="ctr"/>
            <a:r>
              <a:rPr lang="en-GB" sz="1400" b="1" dirty="0">
                <a:solidFill>
                  <a:schemeClr val="accent1"/>
                </a:solidFill>
              </a:rPr>
              <a:t>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10DB52-7A8B-4D1B-86C1-244DED6D5D44}"/>
              </a:ext>
            </a:extLst>
          </p:cNvPr>
          <p:cNvSpPr txBox="1"/>
          <p:nvPr/>
        </p:nvSpPr>
        <p:spPr>
          <a:xfrm>
            <a:off x="4909719" y="4295897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Metropolitan Life</a:t>
            </a:r>
          </a:p>
        </p:txBody>
      </p:sp>
      <p:pic>
        <p:nvPicPr>
          <p:cNvPr id="9" name="Picture 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7D31867-3CE8-4B93-8F79-9473303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785257"/>
            <a:ext cx="2928812" cy="1638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79AD5D-208C-4DAB-8D46-A88F48B288BB}"/>
              </a:ext>
            </a:extLst>
          </p:cNvPr>
          <p:cNvSpPr txBox="1"/>
          <p:nvPr/>
        </p:nvSpPr>
        <p:spPr>
          <a:xfrm>
            <a:off x="7405760" y="5423548"/>
            <a:ext cx="1893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Hypertension (1948)</a:t>
            </a:r>
          </a:p>
        </p:txBody>
      </p:sp>
      <p:pic>
        <p:nvPicPr>
          <p:cNvPr id="11" name="Picture 10" descr="A group of people posing for a photo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4903F99-9DD7-4BB4-8AC7-4964F52F5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865957"/>
            <a:ext cx="2887051" cy="16381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BAE773-4907-4393-A96D-C3BBC04A922D}"/>
              </a:ext>
            </a:extLst>
          </p:cNvPr>
          <p:cNvSpPr txBox="1"/>
          <p:nvPr/>
        </p:nvSpPr>
        <p:spPr>
          <a:xfrm>
            <a:off x="7427658" y="1455573"/>
            <a:ext cx="18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Tuberculosis (1916)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C1D9AE88-C140-48B0-A405-EAA35F609052}"/>
              </a:ext>
            </a:extLst>
          </p:cNvPr>
          <p:cNvSpPr/>
          <p:nvPr/>
        </p:nvSpPr>
        <p:spPr>
          <a:xfrm>
            <a:off x="5303913" y="2696860"/>
            <a:ext cx="720080" cy="3033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818A3960-DA54-4D5F-B141-82F179E19DFD}"/>
              </a:ext>
            </a:extLst>
          </p:cNvPr>
          <p:cNvSpPr/>
          <p:nvPr/>
        </p:nvSpPr>
        <p:spPr>
          <a:xfrm rot="10800000">
            <a:off x="5334649" y="3807921"/>
            <a:ext cx="720080" cy="3033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4CA5CE6-BFB1-4F52-821D-D6F12D35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2E66CB5A-B8A0-4ECB-A3AC-5E1E4215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6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epidemiology is being transformed by data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 descr="A picture containing text, indoor, shelf, colorful&#10;&#10;Description automatically generated">
            <a:extLst>
              <a:ext uri="{FF2B5EF4-FFF2-40B4-BE49-F238E27FC236}">
                <a16:creationId xmlns:a16="http://schemas.microsoft.com/office/drawing/2014/main" id="{5BD2AF2D-73BF-4690-AA7C-1FA4ADC96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30" y="1444428"/>
            <a:ext cx="5918700" cy="400078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AC16370-F483-49F5-B00D-4463E40AEE38}"/>
              </a:ext>
            </a:extLst>
          </p:cNvPr>
          <p:cNvSpPr/>
          <p:nvPr/>
        </p:nvSpPr>
        <p:spPr>
          <a:xfrm rot="5400000">
            <a:off x="2913927" y="3207721"/>
            <a:ext cx="407992" cy="539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25370A-905F-4C45-B9BF-55769254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2" y="1412776"/>
            <a:ext cx="2145134" cy="464260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88077C-167D-431E-8049-A73426EB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5713445-1230-4A2F-8B2E-C7A1D05A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epidemiology is being transformed by data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AC66A-227D-43A3-8B56-CF9827727462}"/>
              </a:ext>
            </a:extLst>
          </p:cNvPr>
          <p:cNvSpPr txBox="1"/>
          <p:nvPr/>
        </p:nvSpPr>
        <p:spPr>
          <a:xfrm>
            <a:off x="527055" y="6107219"/>
            <a:ext cx="3122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2"/>
              </a:rPr>
              <a:t>NHS Digital Trusted Research Environment</a:t>
            </a:r>
            <a:endParaRPr lang="en-GB" sz="1000" dirty="0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7532C7E2-C1CD-4DAF-B068-88074CA72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" y="1376772"/>
            <a:ext cx="10114176" cy="410445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188077C-167D-431E-8049-A73426EB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5713445-1230-4A2F-8B2E-C7A1D05A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65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OpenSafely – using eHR to track vaccination &amp; deaths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AB18267-48CC-43E0-8225-85FED9843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5" y="2276876"/>
            <a:ext cx="5855378" cy="3352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56D17-CEEA-404E-8FD9-19AFF3D43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8" y="5566736"/>
            <a:ext cx="5829064" cy="690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25D865-D620-46C4-9CD1-436A2F6804E2}"/>
              </a:ext>
            </a:extLst>
          </p:cNvPr>
          <p:cNvSpPr txBox="1"/>
          <p:nvPr/>
        </p:nvSpPr>
        <p:spPr>
          <a:xfrm>
            <a:off x="2063552" y="1489533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COVID-19 mortality risk</a:t>
            </a:r>
          </a:p>
          <a:p>
            <a:r>
              <a:rPr lang="en-GB" sz="1400" dirty="0">
                <a:solidFill>
                  <a:schemeClr val="accent1"/>
                </a:solidFill>
              </a:rPr>
              <a:t>Pop: 17.3m, Deaths: 10.9k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6C3619-32D9-4D8D-82F0-6427C4089511}"/>
              </a:ext>
            </a:extLst>
          </p:cNvPr>
          <p:cNvSpPr txBox="1"/>
          <p:nvPr/>
        </p:nvSpPr>
        <p:spPr>
          <a:xfrm>
            <a:off x="7464152" y="1489533"/>
            <a:ext cx="2860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Vaccination rates</a:t>
            </a:r>
          </a:p>
          <a:p>
            <a:pPr algn="ctr"/>
            <a:r>
              <a:rPr lang="en-GB" sz="1400" dirty="0">
                <a:solidFill>
                  <a:schemeClr val="accent1"/>
                </a:solidFill>
              </a:rPr>
              <a:t>Shielding population (ages 16-69)</a:t>
            </a:r>
          </a:p>
        </p:txBody>
      </p:sp>
      <p:pic>
        <p:nvPicPr>
          <p:cNvPr id="19" name="Picture 18" descr="Chart, histogram&#10;&#10;Description automatically generated">
            <a:extLst>
              <a:ext uri="{FF2B5EF4-FFF2-40B4-BE49-F238E27FC236}">
                <a16:creationId xmlns:a16="http://schemas.microsoft.com/office/drawing/2014/main" id="{9EA93F50-C572-4F31-9275-07B5D0A72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01" y="2271850"/>
            <a:ext cx="5797803" cy="30230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917106-D0BD-4B63-ACA0-5E86434047B8}"/>
              </a:ext>
            </a:extLst>
          </p:cNvPr>
          <p:cNvSpPr txBox="1"/>
          <p:nvPr/>
        </p:nvSpPr>
        <p:spPr>
          <a:xfrm>
            <a:off x="527055" y="6112076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5"/>
              </a:rPr>
              <a:t>COVID Symptom Study</a:t>
            </a:r>
            <a:endParaRPr lang="en-GB" sz="100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4057AE3-C9A5-4D21-8337-0EAA565F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D38906C-1CC4-4B35-9124-F3D3B23E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6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Symptom Study – KCL &amp; ZOE since March 2020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C5BDDA8-A15A-42B6-9AA0-3193CCD3A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45" y="1275340"/>
            <a:ext cx="6197639" cy="3399848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E65902-A5B8-47BA-9344-CE5DE412A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63" y="1255765"/>
            <a:ext cx="2285447" cy="4693516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CCF10E2-FAE2-4DAD-9565-4D86DD501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9" y="1255765"/>
            <a:ext cx="2285448" cy="4693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5A463C-5E0D-4404-AE41-06CF5D0B1D46}"/>
              </a:ext>
            </a:extLst>
          </p:cNvPr>
          <p:cNvSpPr txBox="1"/>
          <p:nvPr/>
        </p:nvSpPr>
        <p:spPr>
          <a:xfrm>
            <a:off x="527055" y="6157018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5"/>
              </a:rPr>
              <a:t>COVID Symptom Study</a:t>
            </a:r>
            <a:endParaRPr lang="en-GB" sz="10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AD3A765-F684-4EBB-AF0D-A6358FD1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9F6D8B8-983F-4062-8E04-D6286D47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7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Symptom Study – KCL &amp; ZOE since March 2020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Graphical user interface, map&#10;&#10;Description automatically generated">
            <a:extLst>
              <a:ext uri="{FF2B5EF4-FFF2-40B4-BE49-F238E27FC236}">
                <a16:creationId xmlns:a16="http://schemas.microsoft.com/office/drawing/2014/main" id="{376274BA-40A0-4934-83F8-D0C2C41DD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1" y="1125412"/>
            <a:ext cx="10972807" cy="42960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5A463C-5E0D-4404-AE41-06CF5D0B1D46}"/>
              </a:ext>
            </a:extLst>
          </p:cNvPr>
          <p:cNvSpPr txBox="1"/>
          <p:nvPr/>
        </p:nvSpPr>
        <p:spPr>
          <a:xfrm>
            <a:off x="545286" y="6127112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Source: </a:t>
            </a:r>
            <a:r>
              <a:rPr lang="en-GB" sz="1000" dirty="0">
                <a:hlinkClick r:id="rId3"/>
              </a:rPr>
              <a:t>COVID Symptom Study</a:t>
            </a:r>
            <a:endParaRPr lang="en-GB" sz="10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AD3A765-F684-4EBB-AF0D-A6358FD1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9F6D8B8-983F-4062-8E04-D6286D47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28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84C-ACCD-410C-AC03-C9F0593D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Symptom Study – symptoms after vaccinations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4279F22-43E4-4D10-8630-48A3C9D44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3273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1A3BC24B-51B9-4BCC-8B8E-BF4946C98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0" y="1196752"/>
            <a:ext cx="7024505" cy="4968552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DE04402-C611-4A90-BC19-626D98AFF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9" y="1196801"/>
            <a:ext cx="9433070" cy="4968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2DA978-90C5-43C2-9955-39D57FD929EC}"/>
              </a:ext>
            </a:extLst>
          </p:cNvPr>
          <p:cNvSpPr txBox="1"/>
          <p:nvPr/>
        </p:nvSpPr>
        <p:spPr>
          <a:xfrm>
            <a:off x="527055" y="6133645"/>
            <a:ext cx="3312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Sources: COVID Symptom Study – </a:t>
            </a:r>
            <a:r>
              <a:rPr lang="en-GB" sz="1000" dirty="0">
                <a:hlinkClick r:id="rId4"/>
              </a:rPr>
              <a:t>Pfizer</a:t>
            </a:r>
            <a:r>
              <a:rPr lang="en-GB" sz="1000" dirty="0"/>
              <a:t>, </a:t>
            </a:r>
            <a:r>
              <a:rPr lang="en-GB" sz="1000" dirty="0">
                <a:hlinkClick r:id="rId5"/>
              </a:rPr>
              <a:t>Astrazeneca</a:t>
            </a:r>
            <a:endParaRPr lang="en-GB" sz="10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BBCDDC-721D-450A-9A7C-6E45C53C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/>
          <a:p>
            <a:r>
              <a:rPr lang="en-GB" dirty="0"/>
              <a:t>04 May 2021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16B39AF-2989-4E15-A7FD-C1A4BB67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5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template 16.9 V02.potx [Read-Only]" id="{BC41FE35-ABD3-416D-B243-F845B7B68FA5}" vid="{0D09EAAF-6217-4AF1-8C23-56986BDDC91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7F4A05FF1A2F4192AAE590E99595E3" ma:contentTypeVersion="11" ma:contentTypeDescription="Create a new document." ma:contentTypeScope="" ma:versionID="4d407c3c09a88e4a92cd3d8f764e23be">
  <xsd:schema xmlns:xsd="http://www.w3.org/2001/XMLSchema" xmlns:xs="http://www.w3.org/2001/XMLSchema" xmlns:p="http://schemas.microsoft.com/office/2006/metadata/properties" xmlns:ns2="d7521bab-388c-4953-8df5-fa0aec6c0b7d" targetNamespace="http://schemas.microsoft.com/office/2006/metadata/properties" ma:root="true" ma:fieldsID="bcb6fd72cce10c85fe2aea607e07ab1d" ns2:_="">
    <xsd:import namespace="d7521bab-388c-4953-8df5-fa0aec6c0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21bab-388c-4953-8df5-fa0aec6c0b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E3AFD5-6FDA-420F-AF02-1A3C781D4047}"/>
</file>

<file path=customXml/itemProps2.xml><?xml version="1.0" encoding="utf-8"?>
<ds:datastoreItem xmlns:ds="http://schemas.openxmlformats.org/officeDocument/2006/customXml" ds:itemID="{FC1C0337-6024-4B46-85AF-13A053A907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8BE8E5-6A78-4832-A2ED-BF06DE46EA01}">
  <ds:schemaRefs>
    <ds:schemaRef ds:uri="http://purl.org/dc/terms/"/>
    <ds:schemaRef ds:uri="d7521bab-388c-4953-8df5-fa0aec6c0b7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 V02</Template>
  <TotalTime>2736</TotalTime>
  <Words>1652</Words>
  <Application>Microsoft Office PowerPoint</Application>
  <PresentationFormat>Widescreen</PresentationFormat>
  <Paragraphs>280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(Body)</vt:lpstr>
      <vt:lpstr>Arial (Headings)</vt:lpstr>
      <vt:lpstr>IFOA PowerPoint template 07</vt:lpstr>
      <vt:lpstr>Emergency epidemiology</vt:lpstr>
      <vt:lpstr>Contents</vt:lpstr>
      <vt:lpstr>Epidemiology in the midst of crisis</vt:lpstr>
      <vt:lpstr>How epidemiology is being transformed by data</vt:lpstr>
      <vt:lpstr>How epidemiology is being transformed by data</vt:lpstr>
      <vt:lpstr>OpenSafely – using eHR to track vaccination &amp; deaths</vt:lpstr>
      <vt:lpstr>COVID Symptom Study – KCL &amp; ZOE since March 2020</vt:lpstr>
      <vt:lpstr>COVID Symptom Study – KCL &amp; ZOE since March 2020</vt:lpstr>
      <vt:lpstr>COVID Symptom Study – symptoms after vaccinations</vt:lpstr>
      <vt:lpstr>Symptom clusters in COVID</vt:lpstr>
      <vt:lpstr>Symptom clusters in COVID</vt:lpstr>
      <vt:lpstr>Testing &amp; tracing around the world</vt:lpstr>
      <vt:lpstr>Testing &amp; tracing around the world</vt:lpstr>
      <vt:lpstr>Weak link or vital cog - lateral flow tests</vt:lpstr>
      <vt:lpstr>Mutations, variants &amp; how they are classified</vt:lpstr>
      <vt:lpstr>Continuous evolution of SARS-CoV-2 virus</vt:lpstr>
      <vt:lpstr>Evolving structure of SARS-CoV-2 virus</vt:lpstr>
      <vt:lpstr>Evolving structure of SARS-CoV-2 virus</vt:lpstr>
      <vt:lpstr>Global picture on sequencing variants</vt:lpstr>
      <vt:lpstr>Rapid spread of VOC 202012/01 variant in UK and USA</vt:lpstr>
      <vt:lpstr>The battle continues ..new variants, multivalent vaccines</vt:lpstr>
      <vt:lpstr>Decision-making in a time of crisis – how precautious?</vt:lpstr>
      <vt:lpstr>The precautionary principle in epidemiology</vt:lpstr>
      <vt:lpstr>Face masks in the fight against the coronavirus</vt:lpstr>
      <vt:lpstr>Vaccines: one dose or two dose? – initial reactions</vt:lpstr>
      <vt:lpstr>Vaccines: one dose or two dose? – initial calculations</vt:lpstr>
      <vt:lpstr>Vaccines and blood clots</vt:lpstr>
      <vt:lpstr>Further information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 Ryan | COIOS Research</dc:creator>
  <cp:lastModifiedBy>Dan Ryan | COIOS Research</cp:lastModifiedBy>
  <cp:revision>28</cp:revision>
  <dcterms:created xsi:type="dcterms:W3CDTF">2021-04-29T07:15:58Z</dcterms:created>
  <dcterms:modified xsi:type="dcterms:W3CDTF">2021-05-04T15:24:01Z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0x010100497F4A05FF1A2F4192AAE590E99595E3</vt:lpwstr>
  </property>
</Properties>
</file>