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86" r:id="rId5"/>
    <p:sldId id="317" r:id="rId6"/>
    <p:sldId id="321" r:id="rId7"/>
    <p:sldId id="261" r:id="rId8"/>
    <p:sldId id="326" r:id="rId9"/>
    <p:sldId id="330" r:id="rId10"/>
    <p:sldId id="311" r:id="rId11"/>
    <p:sldId id="323" r:id="rId12"/>
    <p:sldId id="295" r:id="rId13"/>
    <p:sldId id="329" r:id="rId14"/>
    <p:sldId id="327" r:id="rId15"/>
    <p:sldId id="298" r:id="rId16"/>
    <p:sldId id="299" r:id="rId17"/>
    <p:sldId id="328" r:id="rId18"/>
    <p:sldId id="331" r:id="rId19"/>
    <p:sldId id="325" r:id="rId20"/>
    <p:sldId id="335" r:id="rId21"/>
    <p:sldId id="334" r:id="rId22"/>
    <p:sldId id="297" r:id="rId23"/>
    <p:sldId id="308" r:id="rId24"/>
    <p:sldId id="303" r:id="rId25"/>
    <p:sldId id="301" r:id="rId26"/>
    <p:sldId id="333" r:id="rId27"/>
    <p:sldId id="314" r:id="rId28"/>
    <p:sldId id="315" r:id="rId29"/>
    <p:sldId id="310" r:id="rId30"/>
    <p:sldId id="292" r:id="rId31"/>
    <p:sldId id="294" r:id="rId32"/>
    <p:sldId id="318" r:id="rId33"/>
    <p:sldId id="336" r:id="rId34"/>
    <p:sldId id="320" r:id="rId35"/>
    <p:sldId id="312" r:id="rId36"/>
    <p:sldId id="319" r:id="rId37"/>
    <p:sldId id="300" r:id="rId38"/>
    <p:sldId id="338" r:id="rId39"/>
    <p:sldId id="337" r:id="rId40"/>
    <p:sldId id="302" r:id="rId41"/>
    <p:sldId id="270" r:id="rId42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7" userDrawn="1">
          <p15:clr>
            <a:srgbClr val="A4A3A4"/>
          </p15:clr>
        </p15:guide>
        <p15:guide id="2" pos="3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E64"/>
    <a:srgbClr val="2F5079"/>
    <a:srgbClr val="FFFFFF"/>
    <a:srgbClr val="E9458C"/>
    <a:srgbClr val="000000"/>
    <a:srgbClr val="79A32A"/>
    <a:srgbClr val="008452"/>
    <a:srgbClr val="11B3A2"/>
    <a:srgbClr val="009CC8"/>
    <a:srgbClr val="7CB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164CE-5814-4CEC-A502-D694D24B324F}" v="25" dt="2021-05-06T08:35:54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94660"/>
  </p:normalViewPr>
  <p:slideViewPr>
    <p:cSldViewPr showGuides="1">
      <p:cViewPr varScale="1">
        <p:scale>
          <a:sx n="92" d="100"/>
          <a:sy n="92" d="100"/>
        </p:scale>
        <p:origin x="96" y="522"/>
      </p:cViewPr>
      <p:guideLst>
        <p:guide orient="horz" pos="4247"/>
        <p:guide pos="3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88"/>
    </p:cViewPr>
  </p:sorterViewPr>
  <p:notesViewPr>
    <p:cSldViewPr showGuides="1">
      <p:cViewPr varScale="1">
        <p:scale>
          <a:sx n="88" d="100"/>
          <a:sy n="88" d="100"/>
        </p:scale>
        <p:origin x="271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Ryan | COIOS Research" userId="e6df1a21-4e75-4175-a8c9-7f1842d7bb77" providerId="ADAL" clId="{165164CE-5814-4CEC-A502-D694D24B324F}"/>
    <pc:docChg chg="undo custSel modSld">
      <pc:chgData name="Dan Ryan | COIOS Research" userId="e6df1a21-4e75-4175-a8c9-7f1842d7bb77" providerId="ADAL" clId="{165164CE-5814-4CEC-A502-D694D24B324F}" dt="2021-05-06T08:35:54.755" v="26"/>
      <pc:docMkLst>
        <pc:docMk/>
      </pc:docMkLst>
      <pc:sldChg chg="modAnim">
        <pc:chgData name="Dan Ryan | COIOS Research" userId="e6df1a21-4e75-4175-a8c9-7f1842d7bb77" providerId="ADAL" clId="{165164CE-5814-4CEC-A502-D694D24B324F}" dt="2021-05-06T08:31:21.790" v="21"/>
        <pc:sldMkLst>
          <pc:docMk/>
          <pc:sldMk cId="3158578228" sldId="312"/>
        </pc:sldMkLst>
      </pc:sldChg>
      <pc:sldChg chg="modAnim">
        <pc:chgData name="Dan Ryan | COIOS Research" userId="e6df1a21-4e75-4175-a8c9-7f1842d7bb77" providerId="ADAL" clId="{165164CE-5814-4CEC-A502-D694D24B324F}" dt="2021-05-06T08:30:05.554" v="12"/>
        <pc:sldMkLst>
          <pc:docMk/>
          <pc:sldMk cId="4240483692" sldId="320"/>
        </pc:sldMkLst>
      </pc:sldChg>
      <pc:sldChg chg="modAnim">
        <pc:chgData name="Dan Ryan | COIOS Research" userId="e6df1a21-4e75-4175-a8c9-7f1842d7bb77" providerId="ADAL" clId="{165164CE-5814-4CEC-A502-D694D24B324F}" dt="2021-05-06T08:26:39.309" v="0"/>
        <pc:sldMkLst>
          <pc:docMk/>
          <pc:sldMk cId="420504254" sldId="325"/>
        </pc:sldMkLst>
      </pc:sldChg>
      <pc:sldChg chg="modAnim">
        <pc:chgData name="Dan Ryan | COIOS Research" userId="e6df1a21-4e75-4175-a8c9-7f1842d7bb77" providerId="ADAL" clId="{165164CE-5814-4CEC-A502-D694D24B324F}" dt="2021-05-06T08:26:48.441" v="1"/>
        <pc:sldMkLst>
          <pc:docMk/>
          <pc:sldMk cId="3890161736" sldId="333"/>
        </pc:sldMkLst>
      </pc:sldChg>
      <pc:sldChg chg="modSp mod modAnim">
        <pc:chgData name="Dan Ryan | COIOS Research" userId="e6df1a21-4e75-4175-a8c9-7f1842d7bb77" providerId="ADAL" clId="{165164CE-5814-4CEC-A502-D694D24B324F}" dt="2021-05-06T08:32:39.101" v="24"/>
        <pc:sldMkLst>
          <pc:docMk/>
          <pc:sldMk cId="2036836410" sldId="334"/>
        </pc:sldMkLst>
        <pc:picChg chg="mod">
          <ac:chgData name="Dan Ryan | COIOS Research" userId="e6df1a21-4e75-4175-a8c9-7f1842d7bb77" providerId="ADAL" clId="{165164CE-5814-4CEC-A502-D694D24B324F}" dt="2021-05-06T08:32:33.859" v="23" actId="1076"/>
          <ac:picMkLst>
            <pc:docMk/>
            <pc:sldMk cId="2036836410" sldId="334"/>
            <ac:picMk id="9" creationId="{353253AA-9F93-4957-8666-E57E0F4364D9}"/>
          </ac:picMkLst>
        </pc:picChg>
      </pc:sldChg>
      <pc:sldChg chg="modAnim">
        <pc:chgData name="Dan Ryan | COIOS Research" userId="e6df1a21-4e75-4175-a8c9-7f1842d7bb77" providerId="ADAL" clId="{165164CE-5814-4CEC-A502-D694D24B324F}" dt="2021-05-06T08:35:54.755" v="26"/>
        <pc:sldMkLst>
          <pc:docMk/>
          <pc:sldMk cId="520078968" sldId="3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75E569-FA29-4591-9ED9-413A86DC2D1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83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Pants Work\Current Work\Actuaries 2011\IFOA Rebrand 2012\PowerPoint\blue_cres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39" y="1066801"/>
            <a:ext cx="5261461" cy="553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6" y="2133608"/>
            <a:ext cx="10979144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9885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05 May 2021</a:t>
            </a:fld>
            <a:endParaRPr lang="en-GB"/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ln w="12700">
            <a:solidFill>
              <a:schemeClr val="tx2">
                <a:lumMod val="65000"/>
                <a:lumOff val="35000"/>
              </a:schemeClr>
            </a:solidFill>
          </a:ln>
          <a:effectLst>
            <a:softEdge rad="31750"/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05 May 2021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9D143EA-A2F3-48B5-BC61-6CC1B4478A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6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/>
              <a:pPr/>
              <a:t>05 May 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54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8B6D0-AB09-4B3E-9118-B4659F37B303}" type="datetime4">
              <a:rPr lang="en-GB"/>
              <a:pPr/>
              <a:t>05 May 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E1C19-A04E-4390-A400-023E4FCB1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28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39" y="40466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14434-9E7D-48B3-A0B1-B61FF5889F61}" type="datetime4">
              <a:rPr lang="en-GB"/>
              <a:pPr/>
              <a:t>05 May 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13AD-2D40-40B6-B454-91430654BA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50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CB7BE8-6A98-487E-A0BA-75F334DA4484}" type="datetime4">
              <a:rPr lang="en-GB"/>
              <a:pPr/>
              <a:t>05 May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5EDD3-CB13-45EB-8A5C-B486875EE4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5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165FE-1D5F-4086-A6F1-ADCC09BA4FF2}" type="datetime4">
              <a:rPr lang="en-GB"/>
              <a:pPr/>
              <a:t>05 May 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29D89-28D6-400C-BE2E-4CB4EC7E1F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97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5" y="404813"/>
            <a:ext cx="11055349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7052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>
            <a:lvl1pPr>
              <a:defRPr/>
            </a:lvl1pPr>
          </a:lstStyle>
          <a:p>
            <a:fld id="{E55E8865-9CB5-4569-9D00-F0979EDB96F2}" type="datetime4">
              <a:rPr lang="en-GB"/>
              <a:pPr/>
              <a:t>05 May 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15223" y="6410325"/>
            <a:ext cx="5761567" cy="3317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>
            <a:lvl1pPr>
              <a:defRPr/>
            </a:lvl1pPr>
          </a:lstStyle>
          <a:p>
            <a:fld id="{DD990B9C-E09A-4941-8EE5-1699664D5C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60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6" y="2133608"/>
            <a:ext cx="10979144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9885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05 May 2021</a:t>
            </a:fld>
            <a:endParaRPr lang="en-GB"/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7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51811" y="5546038"/>
            <a:ext cx="12952723" cy="959392"/>
            <a:chOff x="-285849" y="5546036"/>
            <a:chExt cx="10524089" cy="959392"/>
          </a:xfrm>
        </p:grpSpPr>
        <p:sp>
          <p:nvSpPr>
            <p:cNvPr id="7" name="TextBox 6"/>
            <p:cNvSpPr txBox="1"/>
            <p:nvPr userDrawn="1"/>
          </p:nvSpPr>
          <p:spPr>
            <a:xfrm rot="18900000">
              <a:off x="957932" y="6074541"/>
              <a:ext cx="10682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Progress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 rot="18900000">
              <a:off x="1357949" y="6024208"/>
              <a:ext cx="13105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Community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 rot="18900000">
              <a:off x="1765332" y="5646703"/>
              <a:ext cx="21388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Sessional Meetings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 rot="18900000">
              <a:off x="2490868" y="6024206"/>
              <a:ext cx="11698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Education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 rot="18900000">
              <a:off x="2910553" y="5797705"/>
              <a:ext cx="17401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200" dirty="0">
                  <a:solidFill>
                    <a:srgbClr val="2F5079"/>
                  </a:solidFill>
                </a:rPr>
                <a:t>Working parties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 rot="18900000">
              <a:off x="3505942" y="5948709"/>
              <a:ext cx="14254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Volunteering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 rot="18900000">
              <a:off x="4110578" y="6040986"/>
              <a:ext cx="11320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Research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 rot="18900000">
              <a:off x="4470578" y="5680258"/>
              <a:ext cx="20255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Shaping</a:t>
              </a:r>
              <a:r>
                <a:rPr lang="en-GB" sz="2200" baseline="0" dirty="0">
                  <a:solidFill>
                    <a:srgbClr val="2F5079"/>
                  </a:solidFill>
                </a:rPr>
                <a:t> the future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 rot="18900000">
              <a:off x="5196326" y="5960094"/>
              <a:ext cx="12974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Networking</a:t>
              </a:r>
            </a:p>
          </p:txBody>
        </p:sp>
        <p:sp>
          <p:nvSpPr>
            <p:cNvPr id="17" name="TextBox 16"/>
            <p:cNvSpPr txBox="1"/>
            <p:nvPr userDrawn="1"/>
          </p:nvSpPr>
          <p:spPr>
            <a:xfrm rot="18900000">
              <a:off x="5577996" y="5565807"/>
              <a:ext cx="22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Professional</a:t>
              </a:r>
              <a:r>
                <a:rPr lang="en-GB" sz="2200" baseline="0" dirty="0">
                  <a:solidFill>
                    <a:srgbClr val="2F5079"/>
                  </a:solidFill>
                </a:rPr>
                <a:t> support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 rot="18900000">
              <a:off x="6136684" y="5641309"/>
              <a:ext cx="20633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Enterprise and risk</a:t>
              </a:r>
            </a:p>
          </p:txBody>
        </p:sp>
        <p:sp>
          <p:nvSpPr>
            <p:cNvPr id="19" name="TextBox 18"/>
            <p:cNvSpPr txBox="1"/>
            <p:nvPr userDrawn="1"/>
          </p:nvSpPr>
          <p:spPr>
            <a:xfrm rot="18900000">
              <a:off x="6736813" y="5767143"/>
              <a:ext cx="17702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Learned</a:t>
              </a:r>
              <a:r>
                <a:rPr lang="en-GB" sz="2200" baseline="0" dirty="0">
                  <a:solidFill>
                    <a:srgbClr val="2F5079"/>
                  </a:solidFill>
                </a:rPr>
                <a:t> society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 rot="18900000">
              <a:off x="7357541" y="5993647"/>
              <a:ext cx="13365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Opportunity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18900000">
              <a:off x="7802599" y="5607753"/>
              <a:ext cx="21023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International profile</a:t>
              </a:r>
            </a:p>
          </p:txBody>
        </p:sp>
        <p:sp>
          <p:nvSpPr>
            <p:cNvPr id="22" name="TextBox 21"/>
            <p:cNvSpPr txBox="1"/>
            <p:nvPr userDrawn="1"/>
          </p:nvSpPr>
          <p:spPr>
            <a:xfrm rot="18900000">
              <a:off x="8518697" y="6052369"/>
              <a:ext cx="10174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Journals</a:t>
              </a:r>
            </a:p>
          </p:txBody>
        </p:sp>
        <p:sp>
          <p:nvSpPr>
            <p:cNvPr id="23" name="TextBox 22"/>
            <p:cNvSpPr txBox="1"/>
            <p:nvPr userDrawn="1"/>
          </p:nvSpPr>
          <p:spPr>
            <a:xfrm rot="18900000">
              <a:off x="8978520" y="6002036"/>
              <a:ext cx="12597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Supporting</a:t>
              </a:r>
            </a:p>
          </p:txBody>
        </p:sp>
        <p:sp>
          <p:nvSpPr>
            <p:cNvPr id="24" name="TextBox 23"/>
            <p:cNvSpPr txBox="1"/>
            <p:nvPr userDrawn="1"/>
          </p:nvSpPr>
          <p:spPr>
            <a:xfrm rot="18900000">
              <a:off x="-285849" y="5546036"/>
              <a:ext cx="11060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Expertise</a:t>
              </a:r>
            </a:p>
          </p:txBody>
        </p:sp>
        <p:sp>
          <p:nvSpPr>
            <p:cNvPr id="25" name="TextBox 24"/>
            <p:cNvSpPr txBox="1"/>
            <p:nvPr userDrawn="1"/>
          </p:nvSpPr>
          <p:spPr>
            <a:xfrm rot="18900000">
              <a:off x="-163868" y="5873207"/>
              <a:ext cx="14251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Sponsorship</a:t>
              </a:r>
            </a:p>
          </p:txBody>
        </p:sp>
        <p:sp>
          <p:nvSpPr>
            <p:cNvPr id="26" name="TextBox 25"/>
            <p:cNvSpPr txBox="1"/>
            <p:nvPr userDrawn="1"/>
          </p:nvSpPr>
          <p:spPr>
            <a:xfrm rot="18900000">
              <a:off x="237530" y="5655092"/>
              <a:ext cx="21154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Thought leadership</a:t>
              </a: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2133608"/>
            <a:ext cx="10902949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10128760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05 May 2021</a:t>
            </a:fld>
            <a:endParaRPr lang="en-GB"/>
          </a:p>
        </p:txBody>
      </p:sp>
      <p:pic>
        <p:nvPicPr>
          <p:cNvPr id="2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1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2133608"/>
            <a:ext cx="10902949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5313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05 May 2021</a:t>
            </a:fld>
            <a:endParaRPr lang="en-GB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588402" y="404664"/>
            <a:ext cx="2340244" cy="897997"/>
            <a:chOff x="7905328" y="493473"/>
            <a:chExt cx="1718172" cy="631271"/>
          </a:xfrm>
        </p:grpSpPr>
        <p:sp>
          <p:nvSpPr>
            <p:cNvPr id="2" name="Oval 1"/>
            <p:cNvSpPr/>
            <p:nvPr userDrawn="1"/>
          </p:nvSpPr>
          <p:spPr>
            <a:xfrm>
              <a:off x="7905328" y="493473"/>
              <a:ext cx="648072" cy="6312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8615388" y="594713"/>
              <a:ext cx="1008112" cy="45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Partner</a:t>
              </a:r>
            </a:p>
            <a:p>
              <a:r>
                <a:rPr lang="en-GB" sz="1800" dirty="0">
                  <a:solidFill>
                    <a:schemeClr val="bg1"/>
                  </a:solidFill>
                </a:rPr>
                <a:t>Logo</a:t>
              </a:r>
            </a:p>
          </p:txBody>
        </p:sp>
      </p:grpSp>
      <p:pic>
        <p:nvPicPr>
          <p:cNvPr id="13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5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8693149" cy="129539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05 May 2021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2B5E93A1-97F2-4F0B-97B4-7DE5BCAEF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05 May 2021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3A24984-E1B2-407C-9C01-0E1FE92EB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0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05 May 2021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3A24984-E1B2-407C-9C01-0E1FE92EB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0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05 May 2021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FE279110-C7C3-460A-A314-D193AF4E8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4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05 May 2021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FE279110-C7C3-460A-A314-D193AF4E8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8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5" y="404813"/>
            <a:ext cx="110553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5" y="1557338"/>
            <a:ext cx="11055349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054" y="6410325"/>
            <a:ext cx="2688166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0D5A5B80-4E0E-41F8-BFF5-504EC24C412E}" type="datetime4">
              <a:rPr lang="en-GB" smtClean="0"/>
              <a:pPr/>
              <a:t>05 May 2021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5223" y="6410325"/>
            <a:ext cx="7452777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4548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3" y="6402396"/>
            <a:ext cx="86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4548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24423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60" name="Picture 2" descr="E:\Pants Work\Current Work\Actuaries 2011\Logos all\IFOA Logo\Lanscape - Standard\WMF logos\IFOA_logo_L_RGB.wmf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563121"/>
            <a:ext cx="1656184" cy="6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4"/>
          <p:cNvGrpSpPr/>
          <p:nvPr userDrawn="1"/>
        </p:nvGrpSpPr>
        <p:grpSpPr>
          <a:xfrm>
            <a:off x="-3137354" y="0"/>
            <a:ext cx="3018256" cy="6858000"/>
            <a:chOff x="-3137354" y="0"/>
            <a:chExt cx="3018256" cy="6858000"/>
          </a:xfrm>
        </p:grpSpPr>
        <p:sp>
          <p:nvSpPr>
            <p:cNvPr id="62" name="Rectangle 61"/>
            <p:cNvSpPr/>
            <p:nvPr userDrawn="1"/>
          </p:nvSpPr>
          <p:spPr>
            <a:xfrm>
              <a:off x="-3137354" y="0"/>
              <a:ext cx="29944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-2982572" y="99308"/>
              <a:ext cx="283966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b="1" dirty="0">
                  <a:solidFill>
                    <a:schemeClr val="accent2"/>
                  </a:solidFill>
                </a:rPr>
                <a:t>Colour</a:t>
              </a:r>
              <a:r>
                <a:rPr lang="en-GB" sz="1000" b="1" baseline="0" dirty="0">
                  <a:solidFill>
                    <a:schemeClr val="accent2"/>
                  </a:solidFill>
                </a:rPr>
                <a:t> palette for PowerPoint presentations</a:t>
              </a:r>
              <a:endParaRPr lang="en-US" sz="1000" b="1" dirty="0">
                <a:solidFill>
                  <a:schemeClr val="accent2"/>
                </a:solidFill>
              </a:endParaRPr>
            </a:p>
          </p:txBody>
        </p:sp>
        <p:grpSp>
          <p:nvGrpSpPr>
            <p:cNvPr id="64" name="Group 58"/>
            <p:cNvGrpSpPr/>
            <p:nvPr userDrawn="1"/>
          </p:nvGrpSpPr>
          <p:grpSpPr>
            <a:xfrm>
              <a:off x="-2982571" y="476672"/>
              <a:ext cx="2863473" cy="307777"/>
              <a:chOff x="-2982571" y="476672"/>
              <a:chExt cx="2863473" cy="307777"/>
            </a:xfrm>
          </p:grpSpPr>
          <p:sp>
            <p:nvSpPr>
              <p:cNvPr id="106" name="Rectangle 9"/>
              <p:cNvSpPr/>
              <p:nvPr userDrawn="1"/>
            </p:nvSpPr>
            <p:spPr>
              <a:xfrm>
                <a:off x="-2982571" y="476672"/>
                <a:ext cx="309565" cy="28575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TextBox 11"/>
              <p:cNvSpPr txBox="1"/>
              <p:nvPr userDrawn="1"/>
            </p:nvSpPr>
            <p:spPr>
              <a:xfrm>
                <a:off x="-2518224" y="476672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Dark blue</a:t>
                </a:r>
              </a:p>
              <a:p>
                <a:r>
                  <a:rPr lang="en-GB" sz="1000" dirty="0"/>
                  <a:t>R:17</a:t>
                </a:r>
                <a:r>
                  <a:rPr lang="en-GB" sz="1000" baseline="0" dirty="0"/>
                  <a:t>  G:52  B:88</a:t>
                </a:r>
                <a:endParaRPr lang="en-US" sz="1000" dirty="0"/>
              </a:p>
            </p:txBody>
          </p:sp>
        </p:grpSp>
        <p:grpSp>
          <p:nvGrpSpPr>
            <p:cNvPr id="65" name="Group 13"/>
            <p:cNvGrpSpPr/>
            <p:nvPr userDrawn="1"/>
          </p:nvGrpSpPr>
          <p:grpSpPr>
            <a:xfrm>
              <a:off x="-2982575" y="882170"/>
              <a:ext cx="2863476" cy="307777"/>
              <a:chOff x="-2928990" y="365095"/>
              <a:chExt cx="2643206" cy="307777"/>
            </a:xfrm>
          </p:grpSpPr>
          <p:sp>
            <p:nvSpPr>
              <p:cNvPr id="104" name="Rectangle 14"/>
              <p:cNvSpPr/>
              <p:nvPr userDrawn="1"/>
            </p:nvSpPr>
            <p:spPr>
              <a:xfrm>
                <a:off x="-2928990" y="365095"/>
                <a:ext cx="285752" cy="28575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TextBox 15"/>
              <p:cNvSpPr txBox="1"/>
              <p:nvPr userDrawn="1"/>
            </p:nvSpPr>
            <p:spPr>
              <a:xfrm>
                <a:off x="-2500362" y="365095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Gold</a:t>
                </a:r>
              </a:p>
              <a:p>
                <a:r>
                  <a:rPr lang="en-GB" sz="1000" dirty="0"/>
                  <a:t>R:217</a:t>
                </a:r>
                <a:r>
                  <a:rPr lang="en-GB" sz="1000" baseline="0" dirty="0"/>
                  <a:t>  G:171  B:22</a:t>
                </a:r>
                <a:endParaRPr lang="en-US" sz="800" dirty="0"/>
              </a:p>
            </p:txBody>
          </p:sp>
        </p:grpSp>
        <p:grpSp>
          <p:nvGrpSpPr>
            <p:cNvPr id="66" name="Group 16"/>
            <p:cNvGrpSpPr/>
            <p:nvPr userDrawn="1"/>
          </p:nvGrpSpPr>
          <p:grpSpPr>
            <a:xfrm>
              <a:off x="-2982575" y="1277829"/>
              <a:ext cx="2863476" cy="307777"/>
              <a:chOff x="-2928990" y="63509"/>
              <a:chExt cx="2643206" cy="307777"/>
            </a:xfrm>
          </p:grpSpPr>
          <p:sp>
            <p:nvSpPr>
              <p:cNvPr id="102" name="Rectangle 17"/>
              <p:cNvSpPr/>
              <p:nvPr userDrawn="1"/>
            </p:nvSpPr>
            <p:spPr>
              <a:xfrm>
                <a:off x="-2928990" y="63509"/>
                <a:ext cx="285752" cy="2857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TextBox 18"/>
              <p:cNvSpPr txBox="1"/>
              <p:nvPr userDrawn="1"/>
            </p:nvSpPr>
            <p:spPr>
              <a:xfrm>
                <a:off x="-2500362" y="63509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Mid blue</a:t>
                </a:r>
              </a:p>
              <a:p>
                <a:r>
                  <a:rPr lang="en-GB" sz="1000" dirty="0"/>
                  <a:t>R:64</a:t>
                </a:r>
                <a:r>
                  <a:rPr lang="en-GB" sz="1000" baseline="0" dirty="0"/>
                  <a:t>  G:150  B:184</a:t>
                </a:r>
                <a:endParaRPr lang="en-US" sz="1000" dirty="0"/>
              </a:p>
            </p:txBody>
          </p:sp>
        </p:grpSp>
        <p:sp>
          <p:nvSpPr>
            <p:cNvPr id="67" name="TextBox 66"/>
            <p:cNvSpPr txBox="1"/>
            <p:nvPr userDrawn="1"/>
          </p:nvSpPr>
          <p:spPr>
            <a:xfrm>
              <a:off x="-2982571" y="2122984"/>
              <a:ext cx="23991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b="1" dirty="0">
                  <a:solidFill>
                    <a:schemeClr val="accent1"/>
                  </a:solidFill>
                </a:rPr>
                <a:t>Secondary colour palette</a:t>
              </a:r>
              <a:endParaRPr lang="en-US" sz="1000" b="1" dirty="0">
                <a:solidFill>
                  <a:schemeClr val="accent1"/>
                </a:solidFill>
              </a:endParaRP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-2982571" y="260648"/>
              <a:ext cx="23991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2419350" algn="l"/>
                </a:tabLst>
              </a:pPr>
              <a:r>
                <a:rPr lang="en-GB" sz="1000" b="1" dirty="0">
                  <a:solidFill>
                    <a:schemeClr val="accent1"/>
                  </a:solidFill>
                </a:rPr>
                <a:t>Primary colour palette</a:t>
              </a:r>
              <a:endParaRPr lang="en-US" sz="10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69" name="Group 24"/>
            <p:cNvGrpSpPr/>
            <p:nvPr userDrawn="1"/>
          </p:nvGrpSpPr>
          <p:grpSpPr>
            <a:xfrm>
              <a:off x="-2982575" y="1688965"/>
              <a:ext cx="2863476" cy="307777"/>
              <a:chOff x="-2928990" y="63509"/>
              <a:chExt cx="2643206" cy="307777"/>
            </a:xfrm>
          </p:grpSpPr>
          <p:sp>
            <p:nvSpPr>
              <p:cNvPr id="100" name="Rectangle 99"/>
              <p:cNvSpPr/>
              <p:nvPr userDrawn="1"/>
            </p:nvSpPr>
            <p:spPr>
              <a:xfrm>
                <a:off x="-2928990" y="63509"/>
                <a:ext cx="285752" cy="2857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TextBox 100"/>
              <p:cNvSpPr txBox="1"/>
              <p:nvPr userDrawn="1"/>
            </p:nvSpPr>
            <p:spPr>
              <a:xfrm>
                <a:off x="-2500362" y="63509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Light grey</a:t>
                </a:r>
              </a:p>
              <a:p>
                <a:r>
                  <a:rPr lang="en-GB" sz="1000" dirty="0"/>
                  <a:t>R:220</a:t>
                </a:r>
                <a:r>
                  <a:rPr lang="en-GB" sz="1000" baseline="0" dirty="0"/>
                  <a:t>  G:221  B:217</a:t>
                </a:r>
                <a:endParaRPr lang="en-US" sz="1000" dirty="0"/>
              </a:p>
            </p:txBody>
          </p:sp>
        </p:grpSp>
        <p:grpSp>
          <p:nvGrpSpPr>
            <p:cNvPr id="70" name="Group 27"/>
            <p:cNvGrpSpPr/>
            <p:nvPr userDrawn="1"/>
          </p:nvGrpSpPr>
          <p:grpSpPr>
            <a:xfrm>
              <a:off x="-2982575" y="2373330"/>
              <a:ext cx="2863476" cy="307777"/>
              <a:chOff x="-2928990" y="336738"/>
              <a:chExt cx="2643206" cy="307777"/>
            </a:xfrm>
          </p:grpSpPr>
          <p:sp>
            <p:nvSpPr>
              <p:cNvPr id="98" name="Rectangle 97"/>
              <p:cNvSpPr/>
              <p:nvPr userDrawn="1"/>
            </p:nvSpPr>
            <p:spPr>
              <a:xfrm>
                <a:off x="-2928990" y="336738"/>
                <a:ext cx="285752" cy="285752"/>
              </a:xfrm>
              <a:prstGeom prst="rect">
                <a:avLst/>
              </a:prstGeom>
              <a:solidFill>
                <a:srgbClr val="79A3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-2500362" y="33673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Pea green</a:t>
                </a:r>
              </a:p>
              <a:p>
                <a:r>
                  <a:rPr lang="en-GB" sz="1000" dirty="0"/>
                  <a:t>R:121</a:t>
                </a:r>
                <a:r>
                  <a:rPr lang="en-GB" sz="1000" baseline="0" dirty="0"/>
                  <a:t>  G:163  B:42</a:t>
                </a:r>
                <a:endParaRPr lang="en-US" sz="1000" dirty="0"/>
              </a:p>
            </p:txBody>
          </p:sp>
        </p:grpSp>
        <p:grpSp>
          <p:nvGrpSpPr>
            <p:cNvPr id="71" name="Group 60"/>
            <p:cNvGrpSpPr/>
            <p:nvPr userDrawn="1"/>
          </p:nvGrpSpPr>
          <p:grpSpPr>
            <a:xfrm>
              <a:off x="-2982571" y="2784466"/>
              <a:ext cx="2863473" cy="307777"/>
              <a:chOff x="-2982571" y="2784466"/>
              <a:chExt cx="2863473" cy="307777"/>
            </a:xfrm>
          </p:grpSpPr>
          <p:sp>
            <p:nvSpPr>
              <p:cNvPr id="96" name="Rectangle 95"/>
              <p:cNvSpPr/>
              <p:nvPr userDrawn="1"/>
            </p:nvSpPr>
            <p:spPr>
              <a:xfrm>
                <a:off x="-2982571" y="2784466"/>
                <a:ext cx="309565" cy="285752"/>
              </a:xfrm>
              <a:prstGeom prst="rect">
                <a:avLst/>
              </a:prstGeom>
              <a:solidFill>
                <a:srgbClr val="0084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-2518224" y="2784466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Forest green</a:t>
                </a:r>
              </a:p>
              <a:p>
                <a:r>
                  <a:rPr lang="en-GB" sz="1000" dirty="0"/>
                  <a:t>R:</a:t>
                </a:r>
                <a:r>
                  <a:rPr lang="en-GB" sz="1000" baseline="0" dirty="0"/>
                  <a:t>0 G:132  B:82</a:t>
                </a:r>
                <a:endParaRPr lang="en-US" sz="1000" dirty="0"/>
              </a:p>
            </p:txBody>
          </p:sp>
        </p:grpSp>
        <p:grpSp>
          <p:nvGrpSpPr>
            <p:cNvPr id="72" name="Group 33"/>
            <p:cNvGrpSpPr/>
            <p:nvPr userDrawn="1"/>
          </p:nvGrpSpPr>
          <p:grpSpPr>
            <a:xfrm>
              <a:off x="-2982575" y="3195602"/>
              <a:ext cx="2863476" cy="307777"/>
              <a:chOff x="-2928990" y="336738"/>
              <a:chExt cx="2643206" cy="307777"/>
            </a:xfrm>
          </p:grpSpPr>
          <p:sp>
            <p:nvSpPr>
              <p:cNvPr id="94" name="Rectangle 93"/>
              <p:cNvSpPr/>
              <p:nvPr userDrawn="1"/>
            </p:nvSpPr>
            <p:spPr>
              <a:xfrm>
                <a:off x="-2928990" y="336738"/>
                <a:ext cx="285752" cy="285752"/>
              </a:xfrm>
              <a:prstGeom prst="rect">
                <a:avLst/>
              </a:prstGeom>
              <a:solidFill>
                <a:srgbClr val="11B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-2500362" y="33673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Bottle green</a:t>
                </a:r>
              </a:p>
              <a:p>
                <a:r>
                  <a:rPr lang="en-GB" sz="1000" dirty="0"/>
                  <a:t>R:17</a:t>
                </a:r>
                <a:r>
                  <a:rPr lang="en-GB" sz="1000" baseline="0" dirty="0"/>
                  <a:t>  G:179  B:162</a:t>
                </a:r>
                <a:endParaRPr lang="en-US" sz="1000" dirty="0"/>
              </a:p>
            </p:txBody>
          </p:sp>
        </p:grpSp>
        <p:grpSp>
          <p:nvGrpSpPr>
            <p:cNvPr id="74" name="Group 63"/>
            <p:cNvGrpSpPr/>
            <p:nvPr userDrawn="1"/>
          </p:nvGrpSpPr>
          <p:grpSpPr>
            <a:xfrm>
              <a:off x="-2982571" y="3645024"/>
              <a:ext cx="2863473" cy="307777"/>
              <a:chOff x="-2982571" y="3645024"/>
              <a:chExt cx="2863473" cy="307777"/>
            </a:xfrm>
          </p:grpSpPr>
          <p:sp>
            <p:nvSpPr>
              <p:cNvPr id="90" name="Rectangle 89"/>
              <p:cNvSpPr/>
              <p:nvPr userDrawn="1"/>
            </p:nvSpPr>
            <p:spPr>
              <a:xfrm>
                <a:off x="-2982571" y="3645024"/>
                <a:ext cx="309565" cy="285752"/>
              </a:xfrm>
              <a:prstGeom prst="rect">
                <a:avLst/>
              </a:prstGeom>
              <a:solidFill>
                <a:srgbClr val="7CB3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TextBox 90"/>
              <p:cNvSpPr txBox="1"/>
              <p:nvPr userDrawn="1"/>
            </p:nvSpPr>
            <p:spPr>
              <a:xfrm>
                <a:off x="-2518224" y="3645024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Light blue</a:t>
                </a:r>
              </a:p>
              <a:p>
                <a:r>
                  <a:rPr lang="en-GB" sz="1000" dirty="0"/>
                  <a:t>R:124</a:t>
                </a:r>
                <a:r>
                  <a:rPr lang="en-GB" sz="1000" baseline="0" dirty="0"/>
                  <a:t>  G:179  B:225</a:t>
                </a:r>
                <a:endParaRPr lang="en-US" sz="1000" dirty="0"/>
              </a:p>
            </p:txBody>
          </p:sp>
        </p:grpSp>
        <p:grpSp>
          <p:nvGrpSpPr>
            <p:cNvPr id="75" name="Group 43"/>
            <p:cNvGrpSpPr/>
            <p:nvPr userDrawn="1"/>
          </p:nvGrpSpPr>
          <p:grpSpPr>
            <a:xfrm>
              <a:off x="-2982575" y="4056160"/>
              <a:ext cx="2863476" cy="307777"/>
              <a:chOff x="-2928990" y="-36112"/>
              <a:chExt cx="2643206" cy="307777"/>
            </a:xfrm>
          </p:grpSpPr>
          <p:sp>
            <p:nvSpPr>
              <p:cNvPr id="88" name="Rectangle 87"/>
              <p:cNvSpPr/>
              <p:nvPr userDrawn="1"/>
            </p:nvSpPr>
            <p:spPr>
              <a:xfrm>
                <a:off x="-2928990" y="-36112"/>
                <a:ext cx="285752" cy="285752"/>
              </a:xfrm>
              <a:prstGeom prst="rect">
                <a:avLst/>
              </a:prstGeom>
              <a:solidFill>
                <a:srgbClr val="8076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-2500362" y="-36112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Violet</a:t>
                </a:r>
              </a:p>
              <a:p>
                <a:r>
                  <a:rPr lang="en-GB" sz="1000" dirty="0"/>
                  <a:t>R:128</a:t>
                </a:r>
                <a:r>
                  <a:rPr lang="en-GB" sz="1000" baseline="0" dirty="0"/>
                  <a:t>  G:118  B:207</a:t>
                </a:r>
                <a:endParaRPr lang="en-US" sz="1000" dirty="0"/>
              </a:p>
            </p:txBody>
          </p:sp>
        </p:grpSp>
        <p:grpSp>
          <p:nvGrpSpPr>
            <p:cNvPr id="76" name="Group 46"/>
            <p:cNvGrpSpPr/>
            <p:nvPr userDrawn="1"/>
          </p:nvGrpSpPr>
          <p:grpSpPr>
            <a:xfrm>
              <a:off x="-2982575" y="4467296"/>
              <a:ext cx="2863476" cy="307777"/>
              <a:chOff x="-2928990" y="-36112"/>
              <a:chExt cx="2643206" cy="307777"/>
            </a:xfrm>
          </p:grpSpPr>
          <p:sp>
            <p:nvSpPr>
              <p:cNvPr id="86" name="Rectangle 85"/>
              <p:cNvSpPr/>
              <p:nvPr userDrawn="1"/>
            </p:nvSpPr>
            <p:spPr>
              <a:xfrm>
                <a:off x="-2928990" y="-36112"/>
                <a:ext cx="285752" cy="285752"/>
              </a:xfrm>
              <a:prstGeom prst="rect">
                <a:avLst/>
              </a:prstGeom>
              <a:solidFill>
                <a:srgbClr val="8F4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86"/>
              <p:cNvSpPr txBox="1"/>
              <p:nvPr userDrawn="1"/>
            </p:nvSpPr>
            <p:spPr>
              <a:xfrm>
                <a:off x="-2500362" y="-36112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Purple</a:t>
                </a:r>
              </a:p>
              <a:p>
                <a:r>
                  <a:rPr lang="en-GB" sz="1000" dirty="0"/>
                  <a:t>R:143</a:t>
                </a:r>
                <a:r>
                  <a:rPr lang="en-GB" sz="1000" baseline="0" dirty="0"/>
                  <a:t>  G:70  B:147</a:t>
                </a:r>
                <a:endParaRPr lang="en-US" sz="1000" dirty="0"/>
              </a:p>
            </p:txBody>
          </p:sp>
        </p:grpSp>
        <p:grpSp>
          <p:nvGrpSpPr>
            <p:cNvPr id="77" name="Group 49"/>
            <p:cNvGrpSpPr/>
            <p:nvPr userDrawn="1"/>
          </p:nvGrpSpPr>
          <p:grpSpPr>
            <a:xfrm>
              <a:off x="-2982575" y="5713511"/>
              <a:ext cx="2863476" cy="307777"/>
              <a:chOff x="-2928990" y="798967"/>
              <a:chExt cx="2643206" cy="307777"/>
            </a:xfrm>
          </p:grpSpPr>
          <p:sp>
            <p:nvSpPr>
              <p:cNvPr id="84" name="Rectangle 83"/>
              <p:cNvSpPr/>
              <p:nvPr userDrawn="1"/>
            </p:nvSpPr>
            <p:spPr>
              <a:xfrm>
                <a:off x="-2928990" y="798967"/>
                <a:ext cx="285752" cy="285752"/>
              </a:xfrm>
              <a:prstGeom prst="rect">
                <a:avLst/>
              </a:prstGeom>
              <a:solidFill>
                <a:srgbClr val="E94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/>
              <p:cNvSpPr txBox="1"/>
              <p:nvPr userDrawn="1"/>
            </p:nvSpPr>
            <p:spPr>
              <a:xfrm>
                <a:off x="-2500362" y="798967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 err="1"/>
                  <a:t>Fuscia</a:t>
                </a:r>
                <a:endParaRPr lang="en-GB" sz="1000" dirty="0"/>
              </a:p>
              <a:p>
                <a:r>
                  <a:rPr lang="en-GB" sz="1000" dirty="0"/>
                  <a:t>R:233</a:t>
                </a:r>
                <a:r>
                  <a:rPr lang="en-GB" sz="1000" baseline="0" dirty="0"/>
                  <a:t>  G:69  B:140</a:t>
                </a:r>
                <a:endParaRPr lang="en-US" sz="1000" dirty="0"/>
              </a:p>
            </p:txBody>
          </p:sp>
        </p:grpSp>
        <p:grpSp>
          <p:nvGrpSpPr>
            <p:cNvPr id="78" name="Group 52"/>
            <p:cNvGrpSpPr/>
            <p:nvPr userDrawn="1"/>
          </p:nvGrpSpPr>
          <p:grpSpPr>
            <a:xfrm>
              <a:off x="-2982575" y="5281463"/>
              <a:ext cx="2863476" cy="307777"/>
              <a:chOff x="-2928990" y="-44217"/>
              <a:chExt cx="2643206" cy="307777"/>
            </a:xfrm>
          </p:grpSpPr>
          <p:sp>
            <p:nvSpPr>
              <p:cNvPr id="82" name="Rectangle 81"/>
              <p:cNvSpPr/>
              <p:nvPr userDrawn="1"/>
            </p:nvSpPr>
            <p:spPr>
              <a:xfrm>
                <a:off x="-2928990" y="-44217"/>
                <a:ext cx="285752" cy="285752"/>
              </a:xfrm>
              <a:prstGeom prst="rect">
                <a:avLst/>
              </a:prstGeom>
              <a:solidFill>
                <a:srgbClr val="C81E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 userDrawn="1"/>
            </p:nvSpPr>
            <p:spPr>
              <a:xfrm>
                <a:off x="-2500362" y="-44217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Red</a:t>
                </a:r>
              </a:p>
              <a:p>
                <a:r>
                  <a:rPr lang="en-GB" sz="1000" dirty="0"/>
                  <a:t>R:200</a:t>
                </a:r>
                <a:r>
                  <a:rPr lang="en-GB" sz="1000" baseline="0" dirty="0"/>
                  <a:t>  G:30  B:69</a:t>
                </a:r>
                <a:endParaRPr lang="en-US" sz="1000" dirty="0"/>
              </a:p>
            </p:txBody>
          </p:sp>
        </p:grpSp>
        <p:grpSp>
          <p:nvGrpSpPr>
            <p:cNvPr id="79" name="Group 55"/>
            <p:cNvGrpSpPr/>
            <p:nvPr userDrawn="1"/>
          </p:nvGrpSpPr>
          <p:grpSpPr>
            <a:xfrm>
              <a:off x="-2982575" y="6145559"/>
              <a:ext cx="2863476" cy="307777"/>
              <a:chOff x="-2928990" y="408746"/>
              <a:chExt cx="2643206" cy="307777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-2928990" y="408746"/>
                <a:ext cx="285752" cy="285752"/>
              </a:xfrm>
              <a:prstGeom prst="rect">
                <a:avLst/>
              </a:prstGeom>
              <a:solidFill>
                <a:srgbClr val="EE74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TextBox 80"/>
              <p:cNvSpPr txBox="1"/>
              <p:nvPr userDrawn="1"/>
            </p:nvSpPr>
            <p:spPr>
              <a:xfrm>
                <a:off x="-2500362" y="408746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Orange</a:t>
                </a:r>
              </a:p>
              <a:p>
                <a:r>
                  <a:rPr lang="en-GB" sz="1000" dirty="0"/>
                  <a:t>R:238</a:t>
                </a:r>
                <a:r>
                  <a:rPr lang="en-GB" sz="1000" baseline="0" dirty="0"/>
                  <a:t>  G:116  B:29</a:t>
                </a:r>
                <a:endParaRPr lang="en-US" sz="1000" dirty="0"/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13806877-BA01-4216-88CE-219A8CE4A280}"/>
              </a:ext>
            </a:extLst>
          </p:cNvPr>
          <p:cNvSpPr/>
          <p:nvPr userDrawn="1"/>
        </p:nvSpPr>
        <p:spPr>
          <a:xfrm>
            <a:off x="-2977008" y="4869160"/>
            <a:ext cx="309565" cy="285752"/>
          </a:xfrm>
          <a:prstGeom prst="rect">
            <a:avLst/>
          </a:prstGeom>
          <a:solidFill>
            <a:srgbClr val="952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47EF7E-4961-40F5-A2E0-ED88A6A0CF09}"/>
              </a:ext>
            </a:extLst>
          </p:cNvPr>
          <p:cNvSpPr txBox="1"/>
          <p:nvPr userDrawn="1"/>
        </p:nvSpPr>
        <p:spPr>
          <a:xfrm>
            <a:off x="-2512661" y="4869160"/>
            <a:ext cx="239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/>
              <a:t>Plum</a:t>
            </a:r>
          </a:p>
          <a:p>
            <a:r>
              <a:rPr lang="en-GB" sz="1000" dirty="0"/>
              <a:t>R:149</a:t>
            </a:r>
            <a:r>
              <a:rPr lang="en-GB" sz="1000" baseline="0" dirty="0"/>
              <a:t>  G:46  B:100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2" r:id="rId3"/>
    <p:sldLayoutId id="2147483670" r:id="rId4"/>
    <p:sldLayoutId id="2147483668" r:id="rId5"/>
    <p:sldLayoutId id="2147483669" r:id="rId6"/>
    <p:sldLayoutId id="2147483673" r:id="rId7"/>
    <p:sldLayoutId id="2147483675" r:id="rId8"/>
    <p:sldLayoutId id="2147483676" r:id="rId9"/>
    <p:sldLayoutId id="2147483674" r:id="rId10"/>
    <p:sldLayoutId id="2147483650" r:id="rId11"/>
    <p:sldLayoutId id="2147483652" r:id="rId12"/>
    <p:sldLayoutId id="2147483653" r:id="rId13"/>
    <p:sldLayoutId id="2147483654" r:id="rId14"/>
    <p:sldLayoutId id="2147483655" r:id="rId15"/>
    <p:sldLayoutId id="2147483660" r:id="rId16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5pPr>
      <a:lvl6pPr marL="45722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6pPr>
      <a:lvl7pPr marL="91444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7pPr>
      <a:lvl8pPr marL="137166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8pPr>
      <a:lvl9pPr marL="182889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9pPr>
    </p:titleStyle>
    <p:bodyStyle>
      <a:lvl1pPr marL="269889" indent="-269889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2000">
          <a:solidFill>
            <a:srgbClr val="3F4548"/>
          </a:solidFill>
          <a:latin typeface="+mn-lt"/>
          <a:ea typeface="+mn-ea"/>
          <a:cs typeface="+mn-cs"/>
        </a:defRPr>
      </a:lvl1pPr>
      <a:lvl2pPr marL="717586" indent="-268301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800">
          <a:solidFill>
            <a:srgbClr val="3F4548"/>
          </a:solidFill>
          <a:latin typeface="+mn-lt"/>
          <a:cs typeface="+mn-cs"/>
        </a:defRPr>
      </a:lvl2pPr>
      <a:lvl3pPr marL="1071617" indent="-17463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1600">
          <a:solidFill>
            <a:srgbClr val="3F4548"/>
          </a:solidFill>
          <a:latin typeface="+mn-lt"/>
          <a:cs typeface="+mn-cs"/>
        </a:defRPr>
      </a:lvl3pPr>
      <a:lvl4pPr marL="1433585" indent="-18257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400">
          <a:solidFill>
            <a:srgbClr val="3F4548"/>
          </a:solidFill>
          <a:latin typeface="+mn-lt"/>
          <a:cs typeface="+mn-cs"/>
        </a:defRPr>
      </a:lvl4pPr>
      <a:lvl5pPr marL="1792377" indent="-176222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>
          <a:solidFill>
            <a:srgbClr val="3F4548"/>
          </a:solidFill>
          <a:latin typeface="+mn-lt"/>
          <a:cs typeface="+mn-cs"/>
        </a:defRPr>
      </a:lvl5pPr>
      <a:lvl6pPr marL="2249600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6pPr>
      <a:lvl7pPr marL="2706823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7pPr>
      <a:lvl8pPr marL="3164046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8pPr>
      <a:lvl9pPr marL="3621269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o.org.uk/wp-content/uploads/2020/06/Readying-the-NHS-and-adult-social-care-in-England-for-COVID-19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o.org.uk/wp-content/uploads/2020/06/Readying-the-NHS-and-adult-social-care-in-England-for-COVID-19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ons.gov.uk/peoplepopulationandcommunity/birthsdeathsandmarriages/deaths/datasets/numberofdeathsincarehomesnotifiedtothecarequalitycommissionengland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ons.gov.uk/peoplepopulationandcommunity/birthsdeathsandmarriages/deaths/datasets/numberofdeathsincarehomesnotifiedtothecarequalitycommissionengland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qc.org.uk/publications/major-reports/our-data-covid-19-insight-issue-2" TargetMode="External"/><Relationship Id="rId2" Type="http://schemas.openxmlformats.org/officeDocument/2006/relationships/hyperlink" Target="https://assets.publishing.service.gov.uk/government/uploads/system/uploads/attachment_data/file/903085/COVID19_Care_Homes_22_July.pdf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rxiv.org/content/10.1101/2020.07.09.20149583v1.full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medrxiv.org/content/10.1101/2020.07.09.20149583v1.full.pdf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vivaldi-1-coronavirus-covid-19-care-homes-study-report/vivaldi-1-covid-19-care-homes-study-report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bmcmedicine.biomedcentral.com/track/pdf/10.1186/s12916-021-01945-2.pdf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tccovid.org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ltccovid.org/" TargetMode="Externa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ltccovid.org/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tccovid.org/wp-content/uploads/2021/02/LTC_COVID_19_international_report_January-1-February-1-1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tccovid.org/wp-content/uploads/2021/02/LTC_COVID_19_international_report_January-1-February-1-1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tracking.com/analysis-updates/federal-covid-data-101-working-with-cms-nursing-home-data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ovidtracking.com/analysis-updates/vaccines-begin-to-arrive-deaths-rising-ltc-weekly-dec-16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ff.org/policy-watch/is-the-end-of-the-long-term-care-crisis-within-sight-new-covid-19-cases-and-deaths-in-long-term-care-facilities-are-droppin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qc.org.uk/sites/default/files/20201118_IPC_care_homes_final_web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bgs.org.uk/sites/default/files/content/attachment/2020-11-16/Managing%20the%20COVID-19%20pandemic%20in%20care%20homes%20November%202020_0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52586102030788X?dgcid=author#fig2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tracking.com/analysis-updates/federal-covid-data-101-working-with-cms-nursing-home-data" TargetMode="Externa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knightfrank.com/research/336/documents/en/healthcare-development-opportunities-2020-7355.pd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v.uk/government/publications/working-together-to-improve-health-and-social-care-for-all/integration-and-innovation-working-together-to-improve-health-and-social-care-for-all-html-version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ublications.parliament.uk/pa/cm5801/cmselect/cmhealth/206/20602.htm" TargetMode="External"/><Relationship Id="rId4" Type="http://schemas.openxmlformats.org/officeDocument/2006/relationships/hyperlink" Target="https://www.actuaries.org.uk/documents/will-cap-fit-what-government-should-consider-introducing-cap-social-care-costs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ontent.knightfrank.com/research/336/documents/en/healthcare-development-opportunities-2019-6452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ontent.knightfrank.com/research/336/documents/en/healthcare-development-opportunities-2019-6452.pdf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ons.gov.uk/peoplepopulationandcommunity/birthsdeathsandmarriages/deaths/datasets/numberofdeathsincarehomesnotifiedtothecarequalitycommissionenglan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.gov.uk/peoplepopulationandcommunity/birthsdeathsandmarriages/deaths/datasets/numberofdeathsincarehomesnotifiedtothecarequalitycommissionengland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hyperlink" Target="https://www.theguardian.com/society/2021/apr/08/families-question-isolation-rule-for-visits-out-of-english-care-hom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6E1-42FC-41A8-94FC-BE66C67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Social Care in the time of COVID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BBD96-1DEA-48D4-81B7-3750001617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we have learned from the pandemic and what lies ahead</a:t>
            </a:r>
          </a:p>
          <a:p>
            <a:endParaRPr lang="en-GB" dirty="0"/>
          </a:p>
          <a:p>
            <a:r>
              <a:rPr lang="en-GB" sz="2400" dirty="0"/>
              <a:t>Dan Ryan, COIOS Research &amp; COVID-19 Actuaries Response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4950-7D31-404C-B2DF-96B45938A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334437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Readying the NHS and social care for the peak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F152C-136B-4A56-AB90-39D328B5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325" y="1340768"/>
            <a:ext cx="2796079" cy="378960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0E9A8E5-0423-4879-8B09-2EE5BF60F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8089225" cy="46402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Action Plans</a:t>
            </a:r>
          </a:p>
          <a:p>
            <a:pPr lvl="1"/>
            <a:r>
              <a:rPr lang="en-GB" dirty="0"/>
              <a:t>(Early Feb) Weekly briefings to NHS leaders</a:t>
            </a:r>
          </a:p>
          <a:p>
            <a:pPr lvl="1"/>
            <a:r>
              <a:rPr lang="en-GB" dirty="0"/>
              <a:t>(17 March) letter to NHS providers and commissioners</a:t>
            </a:r>
          </a:p>
          <a:p>
            <a:pPr lvl="1"/>
            <a:r>
              <a:rPr lang="en-GB" dirty="0"/>
              <a:t>(15 April) Action Plan for Adult Social Care</a:t>
            </a:r>
          </a:p>
          <a:p>
            <a:r>
              <a:rPr lang="en-GB" dirty="0"/>
              <a:t>25,000 patients discharged from hospitals to care homes between 17 March and 15 April to increase capacity without policy to test prior to discharge</a:t>
            </a:r>
          </a:p>
          <a:p>
            <a:r>
              <a:rPr lang="en-GB" dirty="0"/>
              <a:t>Limited testing capacity in March focused on NHS hospitals</a:t>
            </a:r>
          </a:p>
          <a:p>
            <a:r>
              <a:rPr lang="en-GB" dirty="0"/>
              <a:t>No-one tasked with responsibility for ensuring sufficient PPE until mid-April</a:t>
            </a:r>
          </a:p>
          <a:p>
            <a:r>
              <a:rPr lang="en-GB" sz="2000" dirty="0"/>
              <a:t>15 May: Plan for asymptomatic testing in care homes announced (only rolled out in September)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768D5-6882-4480-8DC3-7AD9699DEB80}"/>
              </a:ext>
            </a:extLst>
          </p:cNvPr>
          <p:cNvSpPr txBox="1"/>
          <p:nvPr/>
        </p:nvSpPr>
        <p:spPr>
          <a:xfrm>
            <a:off x="540000" y="6120000"/>
            <a:ext cx="40110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Readying the NHS and social care for the COVID-19 peak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523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Readying the NHS and social care for the peak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F152C-136B-4A56-AB90-39D328B5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325" y="1340768"/>
            <a:ext cx="2796079" cy="378960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0E9A8E5-0423-4879-8B09-2EE5BF60F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8089225" cy="46402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Action Plans</a:t>
            </a:r>
          </a:p>
          <a:p>
            <a:pPr lvl="1"/>
            <a:r>
              <a:rPr lang="en-GB" dirty="0"/>
              <a:t>(Early Feb) Weekly briefings to NHS leaders</a:t>
            </a:r>
          </a:p>
          <a:p>
            <a:pPr lvl="1"/>
            <a:r>
              <a:rPr lang="en-GB" dirty="0"/>
              <a:t>(17 March) letter to NHS providers and commissioners</a:t>
            </a:r>
          </a:p>
          <a:p>
            <a:pPr lvl="1"/>
            <a:r>
              <a:rPr lang="en-GB" dirty="0"/>
              <a:t>(15 April) Action Plan for Adult Social Care</a:t>
            </a:r>
          </a:p>
          <a:p>
            <a:r>
              <a:rPr lang="en-GB" dirty="0"/>
              <a:t>25,000 patients discharged from hospitals to care homes between 17 March and 15 April to increase capacity without policy to test prior to discharge</a:t>
            </a:r>
          </a:p>
          <a:p>
            <a:r>
              <a:rPr lang="en-GB" dirty="0"/>
              <a:t>Limited testing capacity in March focused on NHS hospitals</a:t>
            </a:r>
          </a:p>
          <a:p>
            <a:r>
              <a:rPr lang="en-GB" dirty="0"/>
              <a:t>No-one tasked with responsibility for ensuring sufficient PPE until mid-April</a:t>
            </a:r>
          </a:p>
          <a:p>
            <a:r>
              <a:rPr lang="en-GB" sz="2000" dirty="0"/>
              <a:t>15 May: Plan for asymptomatic testing in care homes announced (only rolled out in September)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768D5-6882-4480-8DC3-7AD9699DEB80}"/>
              </a:ext>
            </a:extLst>
          </p:cNvPr>
          <p:cNvSpPr txBox="1"/>
          <p:nvPr/>
        </p:nvSpPr>
        <p:spPr>
          <a:xfrm>
            <a:off x="540000" y="6120000"/>
            <a:ext cx="40110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Readying the NHS and social care for the COVID-19 peak</a:t>
            </a:r>
            <a:endParaRPr lang="en-GB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1F885-51F2-4B4C-8C6D-B6103C1A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1" y="1572328"/>
            <a:ext cx="7727407" cy="355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0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patterns in COVID mortality in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2F0A9-3BC3-474B-93F4-E369D1C3FDC3}"/>
              </a:ext>
            </a:extLst>
          </p:cNvPr>
          <p:cNvSpPr txBox="1"/>
          <p:nvPr/>
        </p:nvSpPr>
        <p:spPr>
          <a:xfrm>
            <a:off x="527047" y="6156175"/>
            <a:ext cx="3841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Care Quality Commission</a:t>
            </a:r>
            <a:r>
              <a:rPr lang="en-GB" sz="1000" dirty="0"/>
              <a:t>, analysis by COIOS Research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511D164-1FB8-4EEC-A9F9-03BA8D49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20B4B-88F6-40CE-AF3E-F2B5C7EBA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91" y="1265566"/>
            <a:ext cx="7459963" cy="48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patterns in COVID mortality in 2021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21CBF-64E5-4D09-8E03-EC5AA9AAE525}"/>
              </a:ext>
            </a:extLst>
          </p:cNvPr>
          <p:cNvSpPr txBox="1"/>
          <p:nvPr/>
        </p:nvSpPr>
        <p:spPr>
          <a:xfrm>
            <a:off x="540000" y="6120000"/>
            <a:ext cx="3841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Care Quality Commission</a:t>
            </a:r>
            <a:r>
              <a:rPr lang="en-GB" sz="1000" dirty="0"/>
              <a:t>, analysis by COIOS Research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DA959AE-066B-4FF8-B39F-ECC51F66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5AA99-4C98-4D89-98C6-15BC85DE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4" y="1268759"/>
            <a:ext cx="7473141" cy="48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Outbreaks and contagion in care homes in England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37CB731-EFFC-478E-9786-B08BF3E9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20362-5FD9-4F17-A425-DAC519FC2289}"/>
              </a:ext>
            </a:extLst>
          </p:cNvPr>
          <p:cNvSpPr txBox="1"/>
          <p:nvPr/>
        </p:nvSpPr>
        <p:spPr>
          <a:xfrm>
            <a:off x="540000" y="6120000"/>
            <a:ext cx="6096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Sources: </a:t>
            </a:r>
            <a:r>
              <a:rPr lang="en-GB" sz="1000" dirty="0">
                <a:hlinkClick r:id="rId2"/>
              </a:rPr>
              <a:t>PHE Care Home Weekly Summary Data Report,</a:t>
            </a:r>
            <a:r>
              <a:rPr lang="en-GB" sz="1000" dirty="0"/>
              <a:t> </a:t>
            </a:r>
            <a:r>
              <a:rPr lang="en-GB" sz="1000" dirty="0">
                <a:hlinkClick r:id="rId3"/>
              </a:rPr>
              <a:t>PHE Our Data from COVID-19 Insight: Issue 2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1968-A757-43D8-8B27-9B1BECCC9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1" y="1271754"/>
            <a:ext cx="5934958" cy="4750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562E21-7DA4-45D3-BC23-F79D73FF7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9" y="1271754"/>
            <a:ext cx="5401622" cy="402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6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Outbreaks and contagion in care homes in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37CB731-EFFC-478E-9786-B08BF3E9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EB5F3-B46A-4A4B-85DB-FA68ACF2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61" y="2022441"/>
            <a:ext cx="7459116" cy="4105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420362-5FD9-4F17-A425-DAC519FC2289}"/>
              </a:ext>
            </a:extLst>
          </p:cNvPr>
          <p:cNvSpPr txBox="1"/>
          <p:nvPr/>
        </p:nvSpPr>
        <p:spPr>
          <a:xfrm>
            <a:off x="540000" y="6120000"/>
            <a:ext cx="7678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Evolution and impact of COVID-19 outbreaks in care homes: population analysis in 189 care homes in one geographic region</a:t>
            </a:r>
            <a:endParaRPr lang="en-GB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D4270-BDFE-472D-BC91-F1B06C47F931}"/>
              </a:ext>
            </a:extLst>
          </p:cNvPr>
          <p:cNvSpPr txBox="1"/>
          <p:nvPr/>
        </p:nvSpPr>
        <p:spPr>
          <a:xfrm>
            <a:off x="551450" y="1376110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Longitudinal study of care homes in a Scottish health board</a:t>
            </a:r>
          </a:p>
        </p:txBody>
      </p:sp>
    </p:spTree>
    <p:extLst>
      <p:ext uri="{BB962C8B-B14F-4D97-AF65-F5344CB8AC3E}">
        <p14:creationId xmlns:p14="http://schemas.microsoft.com/office/powerpoint/2010/main" val="267130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Outbreaks and contagion in care homes in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37CB731-EFFC-478E-9786-B08BF3E9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20362-5FD9-4F17-A425-DAC519FC2289}"/>
              </a:ext>
            </a:extLst>
          </p:cNvPr>
          <p:cNvSpPr txBox="1"/>
          <p:nvPr/>
        </p:nvSpPr>
        <p:spPr>
          <a:xfrm>
            <a:off x="540000" y="6120000"/>
            <a:ext cx="7678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Evolution and impact of COVID-19 outbreaks in care homes: population analysis in 189 care homes in one geographic region</a:t>
            </a:r>
            <a:endParaRPr lang="en-GB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D4270-BDFE-472D-BC91-F1B06C47F931}"/>
              </a:ext>
            </a:extLst>
          </p:cNvPr>
          <p:cNvSpPr txBox="1"/>
          <p:nvPr/>
        </p:nvSpPr>
        <p:spPr>
          <a:xfrm>
            <a:off x="551450" y="1376110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Longitudinal study of care homes in a Scottish health 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3B1F2-60D9-40EB-8F2F-F121BA01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4" y="1968395"/>
            <a:ext cx="7525800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4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Vivaldi study - COVID infection in care homes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11C52FC-62F5-4CEA-862A-8CFA407C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377AF-DFC9-43A4-B3F7-FCBEBA58643F}"/>
              </a:ext>
            </a:extLst>
          </p:cNvPr>
          <p:cNvSpPr txBox="1"/>
          <p:nvPr/>
        </p:nvSpPr>
        <p:spPr>
          <a:xfrm>
            <a:off x="540000" y="6120000"/>
            <a:ext cx="3268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Vivaldi study – COVID infection in care homes</a:t>
            </a:r>
            <a:endParaRPr lang="en-GB" sz="100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11B6D6E-4AD1-4101-A2C9-093ECCAE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9241353" cy="4640262"/>
          </a:xfrm>
        </p:spPr>
        <p:txBody>
          <a:bodyPr>
            <a:normAutofit fontScale="92500" lnSpcReduction="20000"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Vivaldi is a multi-stage study involving UCL, Four Seasons healthcare and the Department of Health and Social </a:t>
            </a:r>
            <a:r>
              <a:rPr lang="en-GB" dirty="0">
                <a:solidFill>
                  <a:srgbClr val="000000"/>
                </a:solidFill>
                <a:latin typeface="Helvetica Neue"/>
              </a:rPr>
              <a:t>Care. 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Aims of the </a:t>
            </a:r>
            <a:r>
              <a:rPr lang="en-GB" dirty="0">
                <a:solidFill>
                  <a:srgbClr val="000000"/>
                </a:solidFill>
                <a:latin typeface="Helvetica Neue"/>
              </a:rPr>
              <a:t>study were to use national samplings of care home staff and residents to determine: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Helvetica Neue"/>
              </a:rPr>
              <a:t>how many care home staff and residents were infected with COVID-19 in the past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Helvetica Neue"/>
              </a:rPr>
              <a:t>how many care home staff and residents are infected now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Helvetica Neue"/>
              </a:rPr>
              <a:t>how does antibody effectiveness change over time</a:t>
            </a:r>
          </a:p>
          <a:p>
            <a:r>
              <a:rPr lang="en-GB" dirty="0"/>
              <a:t>Testing from the survey in Vivaldi 1 indicated that:</a:t>
            </a:r>
          </a:p>
          <a:p>
            <a:pPr lvl="1"/>
            <a:r>
              <a:rPr lang="en-GB" b="0" i="0" dirty="0">
                <a:solidFill>
                  <a:srgbClr val="0B0C0C"/>
                </a:solidFill>
                <a:effectLst/>
                <a:latin typeface="nta"/>
              </a:rPr>
              <a:t>2.4% of all tests were positive (9,674 out of 397,197)	</a:t>
            </a:r>
          </a:p>
          <a:p>
            <a:pPr lvl="1"/>
            <a:r>
              <a:rPr lang="en-GB" b="0" i="0" dirty="0">
                <a:solidFill>
                  <a:srgbClr val="0B0C0C"/>
                </a:solidFill>
                <a:effectLst/>
                <a:latin typeface="nta"/>
              </a:rPr>
              <a:t>3.9% of residents tested positive (6,747 out of 172,066)</a:t>
            </a:r>
          </a:p>
          <a:p>
            <a:pPr lvl="1"/>
            <a:r>
              <a:rPr lang="en-GB" b="0" i="0" dirty="0">
                <a:solidFill>
                  <a:srgbClr val="0B0C0C"/>
                </a:solidFill>
                <a:effectLst/>
                <a:latin typeface="nta"/>
              </a:rPr>
              <a:t>3.3% of asymptomatic residents tested positive (5,455 out of 163,945)</a:t>
            </a:r>
          </a:p>
          <a:p>
            <a:pPr lvl="1"/>
            <a:r>
              <a:rPr lang="en-GB" b="0" i="0" dirty="0">
                <a:solidFill>
                  <a:srgbClr val="0B0C0C"/>
                </a:solidFill>
                <a:effectLst/>
                <a:latin typeface="nta"/>
              </a:rPr>
              <a:t>80.9% of residents who tested positive were asymptomatic (5,455 out of 6,747)</a:t>
            </a:r>
          </a:p>
          <a:p>
            <a:pPr lvl="1"/>
            <a:r>
              <a:rPr lang="en-GB" b="0" i="0" dirty="0">
                <a:solidFill>
                  <a:srgbClr val="0B0C0C"/>
                </a:solidFill>
                <a:effectLst/>
                <a:latin typeface="nta"/>
              </a:rPr>
              <a:t>1.2% of asymptomatic staff tested positive (2,567 out of 210,620)</a:t>
            </a:r>
          </a:p>
          <a:p>
            <a:r>
              <a:rPr lang="en-GB" dirty="0"/>
              <a:t>Key risk factors to infection include: use of agency staff, number of new admissions and return to care home from hospital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315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Explanation of excess mortality during 1</a:t>
            </a:r>
            <a:r>
              <a:rPr lang="en-GB" baseline="30000" dirty="0"/>
              <a:t>st</a:t>
            </a:r>
            <a:r>
              <a:rPr lang="en-GB" dirty="0"/>
              <a:t> wave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37CB731-EFFC-478E-9786-B08BF3E93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20362-5FD9-4F17-A425-DAC519FC2289}"/>
              </a:ext>
            </a:extLst>
          </p:cNvPr>
          <p:cNvSpPr txBox="1"/>
          <p:nvPr/>
        </p:nvSpPr>
        <p:spPr>
          <a:xfrm>
            <a:off x="540000" y="6121367"/>
            <a:ext cx="6162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Excess mortality for care home residents in England during first 23 weeks of COVID-19 pandemic</a:t>
            </a:r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43375-FD11-4F50-904F-4B67DE92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6" y="1341934"/>
            <a:ext cx="7802064" cy="4680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3253AA-9F93-4957-8666-E57E0F436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4" y="1925785"/>
            <a:ext cx="7811590" cy="3372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77022-0D49-44CB-81F4-4E4F09EA4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4" y="1345333"/>
            <a:ext cx="7754432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of 2</a:t>
            </a:r>
            <a:r>
              <a:rPr lang="en-GB" baseline="30000" dirty="0"/>
              <a:t>nd</a:t>
            </a:r>
            <a:r>
              <a:rPr lang="en-GB" dirty="0"/>
              <a:t> wave – benefits of lockdown &amp; vaccination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A6B8E1E-8A4F-46BF-9031-55E418084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7" y="1628800"/>
            <a:ext cx="11136279" cy="39153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11C52FC-62F5-4CEA-862A-8CFA407C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377AF-DFC9-43A4-B3F7-FCBEBA58643F}"/>
              </a:ext>
            </a:extLst>
          </p:cNvPr>
          <p:cNvSpPr txBox="1"/>
          <p:nvPr/>
        </p:nvSpPr>
        <p:spPr>
          <a:xfrm>
            <a:off x="540000" y="6120000"/>
            <a:ext cx="36231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ONS weekly provisional deaths for England &amp; Wales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A82BCA-BB68-4259-8601-B78F905891AE}"/>
              </a:ext>
            </a:extLst>
          </p:cNvPr>
          <p:cNvSpPr txBox="1"/>
          <p:nvPr/>
        </p:nvSpPr>
        <p:spPr>
          <a:xfrm>
            <a:off x="527047" y="1453192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COVID registered deaths as % of Non-COVID deaths in each week</a:t>
            </a:r>
          </a:p>
        </p:txBody>
      </p:sp>
    </p:spTree>
    <p:extLst>
      <p:ext uri="{BB962C8B-B14F-4D97-AF65-F5344CB8AC3E}">
        <p14:creationId xmlns:p14="http://schemas.microsoft.com/office/powerpoint/2010/main" val="144519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will cover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9640B42-6E42-4D66-A0D0-6B0410F40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47813"/>
            <a:ext cx="11055349" cy="4640262"/>
          </a:xfrm>
        </p:spPr>
        <p:txBody>
          <a:bodyPr>
            <a:normAutofit/>
          </a:bodyPr>
          <a:lstStyle/>
          <a:p>
            <a:pPr algn="l"/>
            <a:r>
              <a:rPr lang="en-GB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Charting the epidemiology of outbreaks in care homes in UK</a:t>
            </a:r>
          </a:p>
          <a:p>
            <a:pPr algn="l"/>
            <a:r>
              <a:rPr lang="en-GB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International dimension and learnings from contrasting experience</a:t>
            </a:r>
          </a:p>
          <a:p>
            <a:pPr algn="l"/>
            <a:r>
              <a:rPr lang="en-GB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Initiatives taken by care homes to limit further outbreaks</a:t>
            </a:r>
          </a:p>
          <a:p>
            <a:pPr algn="l"/>
            <a:r>
              <a:rPr lang="en-GB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Threats to viability of care home sector</a:t>
            </a:r>
          </a:p>
          <a:p>
            <a:pPr algn="l"/>
            <a:r>
              <a:rPr lang="en-GB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Longer term funding challenges for adult social care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25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6E1-42FC-41A8-94FC-BE66C67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International dimension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4950-7D31-404C-B2DF-96B45938A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50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44D5938-026A-4980-92C9-47AEC25F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7" y="1340769"/>
            <a:ext cx="9025337" cy="4841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Boundless thanks to LTCCOVID.org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6655A-C70D-4EF9-9B72-70B379821917}"/>
              </a:ext>
            </a:extLst>
          </p:cNvPr>
          <p:cNvSpPr txBox="1"/>
          <p:nvPr/>
        </p:nvSpPr>
        <p:spPr>
          <a:xfrm>
            <a:off x="540000" y="6120000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LTCCOVIG.org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00721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404813"/>
            <a:ext cx="11257577" cy="1143000"/>
          </a:xfrm>
        </p:spPr>
        <p:txBody>
          <a:bodyPr/>
          <a:lstStyle/>
          <a:p>
            <a:r>
              <a:rPr lang="en-GB" dirty="0"/>
              <a:t>Essential research hub for COVID-19 and LTC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A233E-DEE3-47C8-9047-E0C54366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47" y="1340767"/>
            <a:ext cx="9385377" cy="4938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18F59D-139F-4DDE-AC62-5CFC42C75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895" y="3142248"/>
            <a:ext cx="2137794" cy="2383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E43644-F551-4AD5-B0C2-96F9F11F8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752" y="3142248"/>
            <a:ext cx="1983143" cy="21174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B5107-E2C3-4A69-9E3C-5918A0EA6EBD}"/>
              </a:ext>
            </a:extLst>
          </p:cNvPr>
          <p:cNvSpPr txBox="1"/>
          <p:nvPr/>
        </p:nvSpPr>
        <p:spPr>
          <a:xfrm>
            <a:off x="540000" y="6120000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5"/>
              </a:rPr>
              <a:t>LTCCOVIG.org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52039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404813"/>
            <a:ext cx="11257577" cy="1143000"/>
          </a:xfrm>
        </p:spPr>
        <p:txBody>
          <a:bodyPr/>
          <a:lstStyle/>
          <a:p>
            <a:r>
              <a:rPr lang="en-GB" dirty="0"/>
              <a:t>International experts sharing views on care homes &amp; LTC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B5107-E2C3-4A69-9E3C-5918A0EA6EBD}"/>
              </a:ext>
            </a:extLst>
          </p:cNvPr>
          <p:cNvSpPr txBox="1"/>
          <p:nvPr/>
        </p:nvSpPr>
        <p:spPr>
          <a:xfrm>
            <a:off x="540000" y="6120000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LTCCOVIG.org</a:t>
            </a:r>
            <a:endParaRPr lang="en-GB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3B9C6-5D5D-4110-8B69-0DA332E0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39" y="1506262"/>
            <a:ext cx="4110610" cy="2386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13997-6C1D-4BFD-96D2-131DEB507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633" y="1508454"/>
            <a:ext cx="4015348" cy="2348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FA1FF7-973F-424F-A26F-006CC18FA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4026136"/>
            <a:ext cx="3669598" cy="22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comparisons of mortality in care homes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E45C8E31-53B3-45C0-B022-7263DAF7A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7" y="1250178"/>
            <a:ext cx="9116697" cy="4905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19615-58E9-47E7-8E8C-5769E720F5A5}"/>
              </a:ext>
            </a:extLst>
          </p:cNvPr>
          <p:cNvSpPr txBox="1"/>
          <p:nvPr/>
        </p:nvSpPr>
        <p:spPr>
          <a:xfrm>
            <a:off x="540000" y="6120000"/>
            <a:ext cx="3360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Mortality in care homes: international evidence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621202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comparisons of mortality in care homes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B9F3E9C8-5996-4538-B5BB-D013E08F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39851"/>
            <a:ext cx="5754285" cy="4167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F89DBA-E9B7-42AD-895B-B54666B4C437}"/>
              </a:ext>
            </a:extLst>
          </p:cNvPr>
          <p:cNvSpPr txBox="1"/>
          <p:nvPr/>
        </p:nvSpPr>
        <p:spPr>
          <a:xfrm>
            <a:off x="540000" y="6120000"/>
            <a:ext cx="3360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Mortality in care homes: international evidence</a:t>
            </a:r>
            <a:endParaRPr lang="en-GB" sz="1000" dirty="0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E53143B9-721F-4B01-90C6-65428BE9E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2776"/>
            <a:ext cx="5577143" cy="38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USA: Long-term care COVID 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05 May 2021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9640B42-6E42-4D66-A0D0-6B0410F40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11055349" cy="4640262"/>
          </a:xfrm>
        </p:spPr>
        <p:txBody>
          <a:bodyPr>
            <a:normAutofit/>
          </a:bodyPr>
          <a:lstStyle/>
          <a:p>
            <a:r>
              <a:rPr lang="en-GB" dirty="0"/>
              <a:t>Part of the COVID Tracking Project, established by the Atlantic, bringing together state and federal data on long-term care facilities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03FA00-87B7-4EFA-B664-81B2396D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276872"/>
            <a:ext cx="9145016" cy="3710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40F2E6-3987-41CE-9F87-DD6CC6A35AB8}"/>
              </a:ext>
            </a:extLst>
          </p:cNvPr>
          <p:cNvSpPr txBox="1"/>
          <p:nvPr/>
        </p:nvSpPr>
        <p:spPr>
          <a:xfrm>
            <a:off x="540000" y="6120000"/>
            <a:ext cx="24240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Long=term care COVID tracker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21669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USA: Regional analysis of pattern of LTC mortality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12106-F4E3-4C9B-9321-F29DD5FC4573}"/>
              </a:ext>
            </a:extLst>
          </p:cNvPr>
          <p:cNvSpPr txBox="1"/>
          <p:nvPr/>
        </p:nvSpPr>
        <p:spPr>
          <a:xfrm>
            <a:off x="540000" y="6120000"/>
            <a:ext cx="2427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Long term care COVID Tracker</a:t>
            </a:r>
            <a:endParaRPr lang="en-GB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1B430-6A34-444A-B04A-C14D2773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2" y="1340768"/>
            <a:ext cx="9276394" cy="48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25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USA: Benefits of vaccinations in nursing homes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90BEA-DEF3-499C-8783-B16759E1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BA205EE-31E9-4ED7-A736-59094408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73215"/>
            <a:ext cx="9217024" cy="4848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1ECAC-4D41-49FE-800C-BF28AB36C931}"/>
              </a:ext>
            </a:extLst>
          </p:cNvPr>
          <p:cNvSpPr txBox="1"/>
          <p:nvPr/>
        </p:nvSpPr>
        <p:spPr>
          <a:xfrm>
            <a:off x="540000" y="6120000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Is the End of the Long-Term Care Crisis Within Sight?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274239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6E1-42FC-41A8-94FC-BE66C67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Preventing further outbreaks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BBD96-1DEA-48D4-81B7-3750001617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4950-7D31-404C-B2DF-96B45938A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E6E03-FF0A-44FB-B24C-254CB452E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78" y="224145"/>
            <a:ext cx="776218" cy="1295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8CE5F9-79BF-4CE4-9080-78514552E535}"/>
              </a:ext>
            </a:extLst>
          </p:cNvPr>
          <p:cNvSpPr txBox="1"/>
          <p:nvPr/>
        </p:nvSpPr>
        <p:spPr>
          <a:xfrm>
            <a:off x="10560496" y="548680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COIOS</a:t>
            </a:r>
            <a:b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03793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C84C-ACCD-410C-AC03-C9F0593D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Continuing Care Retirement Communities</a:t>
            </a: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279F22-43E4-4D10-8630-48A3C9D4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3273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34BD22-2001-4427-85AD-3709D81B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3D7478-A1C6-4A39-ADF8-EA1DDECF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A4028-B70F-42FA-B21B-3DC6857B8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962955"/>
            <a:ext cx="4945539" cy="3702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E5F471-FD2C-4399-ACD8-08C6E4A0F795}"/>
              </a:ext>
            </a:extLst>
          </p:cNvPr>
          <p:cNvSpPr txBox="1"/>
          <p:nvPr/>
        </p:nvSpPr>
        <p:spPr>
          <a:xfrm>
            <a:off x="539672" y="1585625"/>
            <a:ext cx="501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Hartrigg Oaks, Joseph Rowntree Housing Trust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E73D77-3939-443A-A057-54D651872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132" y="1585625"/>
            <a:ext cx="2667051" cy="3776735"/>
          </a:xfrm>
          <a:prstGeom prst="rect">
            <a:avLst/>
          </a:prstGeom>
        </p:spPr>
      </p:pic>
      <p:pic>
        <p:nvPicPr>
          <p:cNvPr id="4" name="Picture 3" descr="A statue of a moose&#10;&#10;Description automatically generated with low confidence">
            <a:extLst>
              <a:ext uri="{FF2B5EF4-FFF2-40B4-BE49-F238E27FC236}">
                <a16:creationId xmlns:a16="http://schemas.microsoft.com/office/drawing/2014/main" id="{24E681B6-1771-4088-8763-E340D8F76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43" y="1585625"/>
            <a:ext cx="3449960" cy="2156225"/>
          </a:xfrm>
          <a:prstGeom prst="rect">
            <a:avLst/>
          </a:prstGeom>
        </p:spPr>
      </p:pic>
      <p:pic>
        <p:nvPicPr>
          <p:cNvPr id="7" name="Picture 6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95EEFD86-7A17-4AD6-B6C5-5819BFCB8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03" y="3806170"/>
            <a:ext cx="3449960" cy="20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128AFEC-8E1A-4F30-AA57-391CC9D5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DF3C-3A98-4EA4-9CA5-56A5C081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practices for care homes going forward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B183A-A491-4358-BAF9-FAB20DCEC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1412776"/>
            <a:ext cx="2654710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B5D82F-4027-43A0-B230-15E54D6BE252}"/>
              </a:ext>
            </a:extLst>
          </p:cNvPr>
          <p:cNvSpPr txBox="1"/>
          <p:nvPr/>
        </p:nvSpPr>
        <p:spPr>
          <a:xfrm>
            <a:off x="540000" y="6120000"/>
            <a:ext cx="3873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CQC guidance to care homes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British Geriatrics Society</a:t>
            </a:r>
            <a:r>
              <a:rPr lang="en-GB" sz="1000" dirty="0"/>
              <a:t>,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46949-708D-4B05-81C1-C743DC643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776" y="1412776"/>
            <a:ext cx="3338487" cy="4442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5ADC76-C654-49E8-AC12-1BD043196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91" y="2164433"/>
            <a:ext cx="2981925" cy="3933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575A9E-3D40-4648-895D-AB6F9C441C12}"/>
              </a:ext>
            </a:extLst>
          </p:cNvPr>
          <p:cNvSpPr txBox="1"/>
          <p:nvPr/>
        </p:nvSpPr>
        <p:spPr>
          <a:xfrm>
            <a:off x="679086" y="1518102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NHS Long Term Plan (2018) committed</a:t>
            </a:r>
            <a:br>
              <a:rPr lang="en-GB" sz="1200" dirty="0">
                <a:solidFill>
                  <a:schemeClr val="accent1"/>
                </a:solidFill>
              </a:rPr>
            </a:br>
            <a:r>
              <a:rPr lang="en-GB" sz="1200" dirty="0">
                <a:solidFill>
                  <a:schemeClr val="accent1"/>
                </a:solidFill>
              </a:rPr>
              <a:t>to roll-out EHCH across England by 2024</a:t>
            </a:r>
          </a:p>
          <a:p>
            <a:r>
              <a:rPr lang="en-GB" sz="1200" dirty="0">
                <a:solidFill>
                  <a:schemeClr val="accent1"/>
                </a:solidFill>
              </a:rPr>
              <a:t>as part of Ageing Well Programme</a:t>
            </a:r>
          </a:p>
        </p:txBody>
      </p:sp>
    </p:spTree>
    <p:extLst>
      <p:ext uri="{BB962C8B-B14F-4D97-AF65-F5344CB8AC3E}">
        <p14:creationId xmlns:p14="http://schemas.microsoft.com/office/powerpoint/2010/main" val="96433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B58C-48D7-4EAC-BB9A-D448202F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care homes are trying to prevent outbreaks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9640B42-6E42-4D66-A0D0-6B0410F40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6937097" cy="2249550"/>
          </a:xfrm>
        </p:spPr>
        <p:txBody>
          <a:bodyPr>
            <a:noAutofit/>
          </a:bodyPr>
          <a:lstStyle/>
          <a:p>
            <a:r>
              <a:rPr lang="en-GB" sz="1900" dirty="0"/>
              <a:t>Routine testing of staff and residents + awareness of non-classical symptoms - lethargy, lack of appetite and delirium</a:t>
            </a:r>
          </a:p>
          <a:p>
            <a:r>
              <a:rPr lang="en-GB" sz="1900" dirty="0"/>
              <a:t>Change care home layouts to reduce maximum occupancy and allow for segregation of possible, probable and confirmed cases</a:t>
            </a:r>
          </a:p>
          <a:p>
            <a:r>
              <a:rPr lang="en-GB" sz="1900" dirty="0"/>
              <a:t>Discharging patients from “hotzone” hospitals to “quarantine centres” with repeated swabbing over multiple days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128AFEC-8E1A-4F30-AA57-391CC9D5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F8CE9-38AE-42B5-AA5E-626B2FA0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118" y="1513564"/>
            <a:ext cx="4080047" cy="2293324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F27F6E0-2202-4AB8-A396-3BB78261EA22}"/>
              </a:ext>
            </a:extLst>
          </p:cNvPr>
          <p:cNvSpPr txBox="1">
            <a:spLocks/>
          </p:cNvSpPr>
          <p:nvPr/>
        </p:nvSpPr>
        <p:spPr bwMode="auto">
          <a:xfrm>
            <a:off x="527047" y="3933056"/>
            <a:ext cx="11257585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rgbClr val="3F4548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800">
                <a:solidFill>
                  <a:srgbClr val="3F4548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rgbClr val="3F4548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400">
                <a:solidFill>
                  <a:srgbClr val="3F4548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rgbClr val="3F4548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r>
              <a:rPr lang="en-GB" sz="1900" kern="0" dirty="0"/>
              <a:t>Better information systems that monitor outbreaks and link care homes to suppliers</a:t>
            </a:r>
          </a:p>
          <a:p>
            <a:r>
              <a:rPr lang="en-GB" sz="1900" kern="0" dirty="0"/>
              <a:t>Rapid response teams to be deployed where staff illness significant to maintain continuity of care</a:t>
            </a:r>
          </a:p>
          <a:p>
            <a:r>
              <a:rPr lang="en-GB" sz="1900" kern="0" dirty="0"/>
              <a:t>Limit staff to one care home, and provide support so not compelled to work when ill</a:t>
            </a:r>
          </a:p>
          <a:p>
            <a:r>
              <a:rPr lang="en-GB" sz="1900" kern="0" dirty="0"/>
              <a:t>Use of tele-medicine for offsite HCW during pandemic</a:t>
            </a:r>
          </a:p>
          <a:p>
            <a:pPr marL="0" indent="0">
              <a:buFontTx/>
              <a:buNone/>
            </a:pPr>
            <a:r>
              <a:rPr lang="en-GB" sz="1900" kern="0" dirty="0"/>
              <a:t>However, social distancing with PPE may achieve better overall outcomes</a:t>
            </a:r>
            <a:br>
              <a:rPr lang="en-GB" sz="1900" kern="0" dirty="0"/>
            </a:br>
            <a:r>
              <a:rPr lang="en-GB" sz="1900" kern="0" dirty="0"/>
              <a:t>than blanket visiting restrictions that intensity social isolation.</a:t>
            </a:r>
          </a:p>
        </p:txBody>
      </p:sp>
    </p:spTree>
    <p:extLst>
      <p:ext uri="{BB962C8B-B14F-4D97-AF65-F5344CB8AC3E}">
        <p14:creationId xmlns:p14="http://schemas.microsoft.com/office/powerpoint/2010/main" val="42404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F39A6-F415-489D-8F8E-3C2FA907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Re-designing care homes in a COVID world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0848A4-4EF3-41D1-9DE6-88A992A13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700808"/>
            <a:ext cx="4859122" cy="4142232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0ACC508-332F-4E05-A7AD-DC8E3830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3840753" cy="4640262"/>
          </a:xfrm>
        </p:spPr>
        <p:txBody>
          <a:bodyPr>
            <a:normAutofit fontScale="92500" lnSpcReduction="10000"/>
          </a:bodyPr>
          <a:lstStyle/>
          <a:p>
            <a:r>
              <a:rPr lang="en-GB" b="0" i="0" dirty="0">
                <a:solidFill>
                  <a:srgbClr val="2E2E2E"/>
                </a:solidFill>
                <a:effectLst/>
                <a:latin typeface="NexusSerif"/>
              </a:rPr>
              <a:t>“Household” or “Green Care” model</a:t>
            </a:r>
            <a:endParaRPr lang="en-GB" dirty="0">
              <a:solidFill>
                <a:srgbClr val="2E2E2E"/>
              </a:solidFill>
              <a:latin typeface="NexusSerif"/>
            </a:endParaRPr>
          </a:p>
          <a:p>
            <a:r>
              <a:rPr lang="en-GB" dirty="0">
                <a:solidFill>
                  <a:srgbClr val="2E2E2E"/>
                </a:solidFill>
                <a:latin typeface="NexusSerif"/>
              </a:rPr>
              <a:t>Preference for autonomous residences with dedicated staff with decentralised care station</a:t>
            </a:r>
          </a:p>
          <a:p>
            <a:r>
              <a:rPr lang="en-GB" b="0" i="0" dirty="0">
                <a:solidFill>
                  <a:srgbClr val="2E2E2E"/>
                </a:solidFill>
                <a:effectLst/>
                <a:latin typeface="NexusSerif"/>
              </a:rPr>
              <a:t>10-12 residents with private bedrooms/bathrooms</a:t>
            </a:r>
          </a:p>
          <a:p>
            <a:r>
              <a:rPr lang="en-GB" dirty="0">
                <a:solidFill>
                  <a:srgbClr val="2E2E2E"/>
                </a:solidFill>
                <a:latin typeface="NexusSerif"/>
              </a:rPr>
              <a:t>Onsite therapy and activity rooms</a:t>
            </a:r>
          </a:p>
          <a:p>
            <a:r>
              <a:rPr lang="en-GB" dirty="0">
                <a:solidFill>
                  <a:srgbClr val="2E2E2E"/>
                </a:solidFill>
                <a:latin typeface="NexusSerif"/>
              </a:rPr>
              <a:t>Promote engagement and address directly fear of isolation</a:t>
            </a:r>
          </a:p>
          <a:p>
            <a:r>
              <a:rPr lang="en-GB" dirty="0">
                <a:solidFill>
                  <a:srgbClr val="2E2E2E"/>
                </a:solidFill>
                <a:latin typeface="NexusSerif"/>
              </a:rPr>
              <a:t>Reduce traffic and limit number of access points</a:t>
            </a:r>
          </a:p>
          <a:p>
            <a:r>
              <a:rPr lang="en-GB" dirty="0">
                <a:solidFill>
                  <a:srgbClr val="2E2E2E"/>
                </a:solidFill>
                <a:latin typeface="NexusSerif"/>
              </a:rPr>
              <a:t>Protected outdoor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F0731-AEA4-47CF-AED8-CC1400D3C16F}"/>
              </a:ext>
            </a:extLst>
          </p:cNvPr>
          <p:cNvSpPr txBox="1"/>
          <p:nvPr/>
        </p:nvSpPr>
        <p:spPr>
          <a:xfrm>
            <a:off x="540000" y="6120000"/>
            <a:ext cx="2736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Nursing home design and COVID-19</a:t>
            </a:r>
            <a:endParaRPr lang="en-GB" sz="1000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9BF7FE0-1A33-4F6B-8B0A-6C1AF3A7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9D6AB9-20BE-4F66-900B-F0E75EB7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31585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6E1-42FC-41A8-94FC-BE66C671C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50" y="2133608"/>
            <a:ext cx="10321477" cy="1295399"/>
          </a:xfrm>
        </p:spPr>
        <p:txBody>
          <a:bodyPr/>
          <a:lstStyle/>
          <a:p>
            <a:r>
              <a:rPr lang="en-GB" dirty="0"/>
              <a:t>Future of care home sector &amp; adult social care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4950-7D31-404C-B2DF-96B45938A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2505718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F39A6-F415-489D-8F8E-3C2FA907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impact of COVID on care home industry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E4521-68F7-48A2-98B4-ACA2939AE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Reduced demand for care home places</a:t>
            </a:r>
          </a:p>
          <a:p>
            <a:pPr lvl="1"/>
            <a:r>
              <a:rPr lang="en-GB" dirty="0"/>
              <a:t>Typical occupancy 88%</a:t>
            </a:r>
          </a:p>
          <a:p>
            <a:pPr lvl="1"/>
            <a:r>
              <a:rPr lang="en-GB" dirty="0"/>
              <a:t>Occupancy below 85% affects financial viability</a:t>
            </a:r>
          </a:p>
          <a:p>
            <a:pPr lvl="1"/>
            <a:r>
              <a:rPr lang="en-GB" dirty="0"/>
              <a:t>Estimated at 79% second half of 2020, will take till November 2021 </a:t>
            </a:r>
            <a:r>
              <a:rPr lang="en-GB" dirty="0">
                <a:hlinkClick r:id="rId2"/>
              </a:rPr>
              <a:t>to recover to pre-pandemic levels</a:t>
            </a:r>
            <a:endParaRPr lang="en-GB" dirty="0"/>
          </a:p>
          <a:p>
            <a:r>
              <a:rPr lang="en-GB" dirty="0"/>
              <a:t>Home care agencies and care homes subject to increased costs</a:t>
            </a:r>
          </a:p>
          <a:p>
            <a:pPr lvl="1"/>
            <a:r>
              <a:rPr lang="en-GB" dirty="0"/>
              <a:t>More staff needed to maintain bubbles</a:t>
            </a:r>
          </a:p>
          <a:p>
            <a:pPr lvl="1"/>
            <a:r>
              <a:rPr lang="en-GB" dirty="0"/>
              <a:t>Sick pay to deal with staff absence, no sick pay is a disincentive to be tested</a:t>
            </a:r>
          </a:p>
          <a:p>
            <a:pPr lvl="1"/>
            <a:r>
              <a:rPr lang="en-GB" dirty="0"/>
              <a:t>Staff shortages require a recruitment drive</a:t>
            </a:r>
          </a:p>
          <a:p>
            <a:pPr lvl="1"/>
            <a:r>
              <a:rPr lang="en-GB" dirty="0"/>
              <a:t>PPE requirements</a:t>
            </a:r>
          </a:p>
          <a:p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BBF0D08-1DB5-4AE2-94BB-1845E80D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BBEC6E-F2FC-4369-B7D4-CDADB669D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2750176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F39A6-F415-489D-8F8E-3C2FA907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 homes at risk of closure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E4521-68F7-48A2-98B4-ACA2939AE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6" y="1557338"/>
            <a:ext cx="4676014" cy="4640262"/>
          </a:xfrm>
        </p:spPr>
        <p:txBody>
          <a:bodyPr>
            <a:normAutofit/>
          </a:bodyPr>
          <a:lstStyle/>
          <a:p>
            <a:r>
              <a:rPr lang="en-GB" dirty="0"/>
              <a:t>Knight Frank predicted in July 2020 that 6,500 smaller, older care homes (140,000 beds) are at risk because properties need to be updated to wet room provision &amp; unable to cope with occupancy loss.</a:t>
            </a:r>
          </a:p>
          <a:p>
            <a:r>
              <a:rPr lang="en-GB" dirty="0"/>
              <a:t>Increasing appetite for home care</a:t>
            </a:r>
          </a:p>
          <a:p>
            <a:pPr lvl="1"/>
            <a:r>
              <a:rPr lang="en-GB" dirty="0"/>
              <a:t>92% (YouGov Nov 2020) of over 65s preferred home care over care home </a:t>
            </a:r>
          </a:p>
          <a:p>
            <a:r>
              <a:rPr lang="en-GB" dirty="0"/>
              <a:t>Prior to COVID, challenges for home care over staffing, quality of care and integration with healthcare – desire to move beyond time and task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F5833-2773-489B-8585-4ECD3817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601744"/>
            <a:ext cx="2018734" cy="3654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DE3A41-FC24-4BF1-9D92-220A75817229}"/>
              </a:ext>
            </a:extLst>
          </p:cNvPr>
          <p:cNvSpPr txBox="1"/>
          <p:nvPr/>
        </p:nvSpPr>
        <p:spPr>
          <a:xfrm>
            <a:off x="540000" y="6120000"/>
            <a:ext cx="3387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UK Healthcare Development Opportunities 2020</a:t>
            </a:r>
            <a:endParaRPr lang="en-GB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6CE4C-BF3D-4776-842D-BC8B3F02B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401" y="1615918"/>
            <a:ext cx="2113856" cy="3626162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8A6F4F1-EC89-466D-92E3-F902C2D7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B0756DF-EBC0-47EC-A64B-608A836D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52007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F39A6-F415-489D-8F8E-3C2FA907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Virtual care homes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E4521-68F7-48A2-98B4-ACA2939AE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557338"/>
            <a:ext cx="3192681" cy="4640262"/>
          </a:xfrm>
        </p:spPr>
        <p:txBody>
          <a:bodyPr>
            <a:normAutofit/>
          </a:bodyPr>
          <a:lstStyle/>
          <a:p>
            <a:r>
              <a:rPr lang="en-GB" dirty="0"/>
              <a:t>Combination of internet technology &amp; support services enable individuals to stay at home with cloud monitoring and one-stop access</a:t>
            </a:r>
          </a:p>
          <a:p>
            <a:r>
              <a:rPr lang="en-GB" dirty="0"/>
              <a:t>135,000 registered in China as at December 2020</a:t>
            </a:r>
          </a:p>
          <a:p>
            <a:r>
              <a:rPr lang="en-GB" dirty="0"/>
              <a:t>Challenges over staffing and quality of service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169A0-DEBC-4E5E-A403-2FC901FD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1340768"/>
            <a:ext cx="6552728" cy="4054448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B810826-C83F-4DDC-9193-3B5F4F05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47116E-EE60-491C-A7A9-B81865FD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2717268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6F39A6-F415-489D-8F8E-3C2FA907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Longer term funding of social care in UK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E4521-68F7-48A2-98B4-ACA2939AE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5" y="1464962"/>
            <a:ext cx="11137890" cy="1727646"/>
          </a:xfrm>
        </p:spPr>
        <p:txBody>
          <a:bodyPr>
            <a:noAutofit/>
          </a:bodyPr>
          <a:lstStyle/>
          <a:p>
            <a:r>
              <a:rPr lang="en-GB" sz="1800" dirty="0"/>
              <a:t>30 year debate of funding solutions, referencing social insurance models elsewhere. Care Act 2014 reforms have been delayed and suspended.</a:t>
            </a:r>
          </a:p>
          <a:p>
            <a:r>
              <a:rPr lang="en-GB" sz="1800" dirty="0"/>
              <a:t>Estimated that UK adult social care will require extra £7bn in 2023/4 at least to meet demographic pressures, fund minimum wages and protect individuals from catastrophic costs (1 in 10 face £100,000+). Actual costs of adequate social care likely to be much higher.</a:t>
            </a:r>
          </a:p>
          <a:p>
            <a:pPr lvl="1"/>
            <a:r>
              <a:rPr lang="en-GB" sz="1400" dirty="0"/>
              <a:t>White paper (Feb 2020) from DH&amp;SC under consultation: </a:t>
            </a:r>
            <a:r>
              <a:rPr lang="en-GB" sz="1400" dirty="0">
                <a:hlinkClick r:id="rId2"/>
              </a:rPr>
              <a:t>Integration and</a:t>
            </a:r>
            <a:br>
              <a:rPr lang="en-GB" sz="1400" dirty="0">
                <a:hlinkClick r:id="rId2"/>
              </a:rPr>
            </a:br>
            <a:r>
              <a:rPr lang="en-GB" sz="1400" dirty="0">
                <a:hlinkClick r:id="rId2"/>
              </a:rPr>
              <a:t>innovation: working together to improve health and social care for all</a:t>
            </a:r>
            <a:endParaRPr lang="en-GB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94D03-AF45-4783-BFBA-43C81FB05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445" y="2852936"/>
            <a:ext cx="4396549" cy="265586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84BBB4-F9E8-4029-9427-CAC038EB654D}"/>
              </a:ext>
            </a:extLst>
          </p:cNvPr>
          <p:cNvSpPr txBox="1">
            <a:spLocks/>
          </p:cNvSpPr>
          <p:nvPr/>
        </p:nvSpPr>
        <p:spPr bwMode="auto">
          <a:xfrm>
            <a:off x="522687" y="3665393"/>
            <a:ext cx="6937097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rgbClr val="3F4548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800">
                <a:solidFill>
                  <a:srgbClr val="3F4548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rgbClr val="3F4548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400">
                <a:solidFill>
                  <a:srgbClr val="3F4548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rgbClr val="3F4548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r>
              <a:rPr lang="en-GB" sz="1800" kern="0" dirty="0">
                <a:solidFill>
                  <a:srgbClr val="505050"/>
                </a:solidFill>
                <a:latin typeface="Arial" panose="020B0604020202020204" pitchFamily="34" charset="0"/>
              </a:rPr>
              <a:t>Asset means testing include primary residence when vacated for care homes; exclude for home care </a:t>
            </a:r>
          </a:p>
          <a:p>
            <a:r>
              <a:rPr lang="en-GB" sz="1800" kern="0" dirty="0"/>
              <a:t>Insurance solutions such as equity release and investment require clarity over funding and level at which costs are capped</a:t>
            </a:r>
          </a:p>
          <a:p>
            <a:r>
              <a:rPr lang="en-GB" sz="1800" kern="0" dirty="0"/>
              <a:t>Joint report by IFoA and Independent Age “</a:t>
            </a:r>
            <a:r>
              <a:rPr lang="en-GB" sz="1800" i="1" kern="0" dirty="0">
                <a:solidFill>
                  <a:srgbClr val="327997"/>
                </a:solidFill>
                <a:latin typeface="Arial" panose="020B0604020202020204" pitchFamily="34" charset="0"/>
                <a:hlinkClick r:id="rId4"/>
              </a:rPr>
              <a:t>Will the Cap Fit? What the government should consider before introducing a cap on social care costs</a:t>
            </a:r>
            <a:r>
              <a:rPr lang="en-GB" sz="1800" i="1" kern="0" dirty="0">
                <a:solidFill>
                  <a:srgbClr val="327997"/>
                </a:solidFill>
                <a:latin typeface="Arial" panose="020B0604020202020204" pitchFamily="34" charset="0"/>
              </a:rPr>
              <a:t>”</a:t>
            </a:r>
            <a:endParaRPr lang="en-GB" sz="1800" kern="0" dirty="0">
              <a:solidFill>
                <a:srgbClr val="505050"/>
              </a:solidFill>
              <a:latin typeface="Arial" panose="020B0604020202020204" pitchFamily="34" charset="0"/>
            </a:endParaRPr>
          </a:p>
          <a:p>
            <a:endParaRPr lang="en-US" sz="1800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494A1-3D13-419D-9516-1A3C1C239917}"/>
              </a:ext>
            </a:extLst>
          </p:cNvPr>
          <p:cNvSpPr txBox="1"/>
          <p:nvPr/>
        </p:nvSpPr>
        <p:spPr>
          <a:xfrm>
            <a:off x="540000" y="6120000"/>
            <a:ext cx="4594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5"/>
              </a:rPr>
              <a:t>Health &amp; Social Care Committee: Social care – funding and workforce</a:t>
            </a:r>
            <a:endParaRPr lang="en-GB" sz="1000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74DF8C1-F8C4-4137-BFEC-2DC3CAC9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BE47060-6E32-47CD-8FC2-DED74774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</p:spTree>
    <p:extLst>
      <p:ext uri="{BB962C8B-B14F-4D97-AF65-F5344CB8AC3E}">
        <p14:creationId xmlns:p14="http://schemas.microsoft.com/office/powerpoint/2010/main" val="3714879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1174" y="4005068"/>
            <a:ext cx="10995025" cy="235640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Expressions of individual views by members of the Institute and Faculty of Actuaries and its staff are encouraged.</a:t>
            </a:r>
          </a:p>
          <a:p>
            <a:pPr marL="0" indent="0">
              <a:buNone/>
            </a:pPr>
            <a:r>
              <a:rPr lang="en-GB" dirty="0"/>
              <a:t>The views expressed in this presentation are those of the presenter.</a:t>
            </a:r>
          </a:p>
          <a:p>
            <a:pPr marL="0" indent="0">
              <a:buNone/>
            </a:pPr>
            <a:r>
              <a:rPr lang="en-GB" dirty="0"/>
              <a:t>Very happy to answer any questions that you may have after the webinar.  If so, </a:t>
            </a:r>
            <a:br>
              <a:rPr lang="en-GB" dirty="0"/>
            </a:br>
            <a:r>
              <a:rPr lang="en-GB" dirty="0"/>
              <a:t>please contact me at </a:t>
            </a:r>
            <a:r>
              <a:rPr lang="en-GB" dirty="0">
                <a:solidFill>
                  <a:schemeClr val="accent1"/>
                </a:solidFill>
              </a:rPr>
              <a:t>dan.ryan@coios.health</a:t>
            </a:r>
            <a:r>
              <a:rPr lang="en-GB" dirty="0"/>
              <a:t>.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11175" y="693242"/>
            <a:ext cx="5440809" cy="1728192"/>
          </a:xfrm>
          <a:prstGeom prst="wedgeRectCallout">
            <a:avLst>
              <a:gd name="adj1" fmla="val -998"/>
              <a:gd name="adj2" fmla="val 1266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ular Callout 6"/>
          <p:cNvSpPr/>
          <p:nvPr/>
        </p:nvSpPr>
        <p:spPr>
          <a:xfrm>
            <a:off x="6240015" y="693242"/>
            <a:ext cx="5424937" cy="1728192"/>
          </a:xfrm>
          <a:prstGeom prst="wedgeRectCallout">
            <a:avLst>
              <a:gd name="adj1" fmla="val -53799"/>
              <a:gd name="adj2" fmla="val 1275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85840"/>
            <a:ext cx="4973961" cy="1143000"/>
          </a:xfrm>
        </p:spPr>
        <p:txBody>
          <a:bodyPr/>
          <a:lstStyle/>
          <a:p>
            <a:pPr algn="ctr"/>
            <a:r>
              <a:rPr lang="en-GB" sz="4800" b="0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56040" y="980728"/>
            <a:ext cx="5050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4800" dirty="0">
                <a:solidFill>
                  <a:schemeClr val="bg1"/>
                </a:solidFill>
              </a:rPr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396446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C84C-ACCD-410C-AC03-C9F0593D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to Social Care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7ECD1F-112A-493E-A3EF-0E8B04EEE7E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0425997"/>
              </p:ext>
            </p:extLst>
          </p:nvPr>
        </p:nvGraphicFramePr>
        <p:xfrm>
          <a:off x="527055" y="1691258"/>
          <a:ext cx="5182023" cy="3475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509">
                  <a:extLst>
                    <a:ext uri="{9D8B030D-6E8A-4147-A177-3AD203B41FA5}">
                      <a16:colId xmlns:a16="http://schemas.microsoft.com/office/drawing/2014/main" val="3696102009"/>
                    </a:ext>
                  </a:extLst>
                </a:gridCol>
                <a:gridCol w="1679310">
                  <a:extLst>
                    <a:ext uri="{9D8B030D-6E8A-4147-A177-3AD203B41FA5}">
                      <a16:colId xmlns:a16="http://schemas.microsoft.com/office/drawing/2014/main" val="2848729091"/>
                    </a:ext>
                  </a:extLst>
                </a:gridCol>
                <a:gridCol w="1472204">
                  <a:extLst>
                    <a:ext uri="{9D8B030D-6E8A-4147-A177-3AD203B41FA5}">
                      <a16:colId xmlns:a16="http://schemas.microsoft.com/office/drawing/2014/main" val="1741070407"/>
                    </a:ext>
                  </a:extLst>
                </a:gridCol>
              </a:tblGrid>
              <a:tr h="738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Social care setting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Number of people receiving care in the UK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Data source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400594"/>
                  </a:ext>
                </a:extLst>
              </a:tr>
              <a:tr h="438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Care home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411,000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London School of Economics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63143"/>
                  </a:ext>
                </a:extLst>
              </a:tr>
              <a:tr h="582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Domiciliary care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500,000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UK Home Care Association (UKHCA)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816371"/>
                  </a:ext>
                </a:extLst>
              </a:tr>
              <a:tr h="738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Community-based care and support at home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417,910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935" marR="6093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NHS Confederation 2012/2013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534771"/>
                  </a:ext>
                </a:extLst>
              </a:tr>
            </a:tbl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10BD3A-D594-44DD-9341-E317AA92D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8316" y="2856034"/>
            <a:ext cx="5427134" cy="3475485"/>
          </a:xfrm>
        </p:spPr>
        <p:txBody>
          <a:bodyPr/>
          <a:lstStyle/>
          <a:p>
            <a:r>
              <a:rPr lang="en-GB" sz="2000" dirty="0"/>
              <a:t>More people receive care in their own home than in a care home</a:t>
            </a:r>
          </a:p>
          <a:p>
            <a:r>
              <a:rPr lang="en-GB" sz="2000" dirty="0"/>
              <a:t>1.5 million people are employed in the adult social care </a:t>
            </a:r>
          </a:p>
          <a:p>
            <a:r>
              <a:rPr lang="en-GB" sz="2000" dirty="0"/>
              <a:t>9.1 million unpaid carers pre-pandemic, plus 4.5 million new carers during pandemic</a:t>
            </a:r>
            <a:endParaRPr lang="en-US" sz="2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279F22-43E4-4D10-8630-48A3C9D4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3273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34BD22-2001-4427-85AD-3709D81B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3D7478-A1C6-4A39-ADF8-EA1DDECF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173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C84C-ACCD-410C-AC03-C9F0593D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Department of </a:t>
            </a:r>
            <a:r>
              <a:rPr lang="en-GB" sz="4000" dirty="0"/>
              <a:t>Health </a:t>
            </a:r>
            <a:r>
              <a:rPr lang="en-GB" sz="2400" b="0" dirty="0"/>
              <a:t>and Social Care</a:t>
            </a:r>
            <a:endParaRPr lang="en-US" sz="2400" b="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279F22-43E4-4D10-8630-48A3C9D4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3273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34BD22-2001-4427-85AD-3709D81B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3D7478-A1C6-4A39-ADF8-EA1DDECF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5D0A26-1491-4813-98EB-75AD3C5F7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1412775"/>
            <a:ext cx="3419940" cy="474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F94C3-2B0B-4479-8F47-1BA30517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1430595"/>
            <a:ext cx="5688633" cy="4202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C7EEDB-9941-49AC-8D27-9B0CA51733B3}"/>
              </a:ext>
            </a:extLst>
          </p:cNvPr>
          <p:cNvSpPr txBox="1"/>
          <p:nvPr/>
        </p:nvSpPr>
        <p:spPr>
          <a:xfrm>
            <a:off x="527055" y="6124516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4"/>
              </a:rPr>
              <a:t>Knight Frank Research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039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C84C-ACCD-410C-AC03-C9F0593D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Department of </a:t>
            </a:r>
            <a:r>
              <a:rPr lang="en-GB" sz="4000" dirty="0"/>
              <a:t>Health </a:t>
            </a:r>
            <a:r>
              <a:rPr lang="en-GB" sz="2400" b="0" dirty="0"/>
              <a:t>and Social Care</a:t>
            </a:r>
            <a:endParaRPr lang="en-US" sz="2400" b="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279F22-43E4-4D10-8630-48A3C9D4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3273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34BD22-2001-4427-85AD-3709D81B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3D7478-A1C6-4A39-ADF8-EA1DDECF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7EEDB-9941-49AC-8D27-9B0CA51733B3}"/>
              </a:ext>
            </a:extLst>
          </p:cNvPr>
          <p:cNvSpPr txBox="1"/>
          <p:nvPr/>
        </p:nvSpPr>
        <p:spPr>
          <a:xfrm>
            <a:off x="527055" y="6124516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2"/>
              </a:rPr>
              <a:t>Knight Frank Research</a:t>
            </a:r>
            <a:endParaRPr lang="en-GB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F6BB0-3A63-440B-AB93-05057B41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4" y="1363301"/>
            <a:ext cx="9340640" cy="46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6E1-42FC-41A8-94FC-BE66C67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UK care homes during pandemic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BBD96-1DEA-48D4-81B7-3750001617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4950-7D31-404C-B2DF-96B45938A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06 May 2021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21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C84C-ACCD-410C-AC03-C9F0593D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 – charting an “annus horribilis” for care homes</a:t>
            </a: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279F22-43E4-4D10-8630-48A3C9D4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3273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A34BD22-2001-4427-85AD-3709D81B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C3D7478-A1C6-4A39-ADF8-EA1DDECF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/>
          <a:p>
            <a:fld id="{FE8DA6AF-1811-4E27-A96F-54109F1D02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5F471-FD2C-4399-ACD8-08C6E4A0F795}"/>
              </a:ext>
            </a:extLst>
          </p:cNvPr>
          <p:cNvSpPr txBox="1"/>
          <p:nvPr/>
        </p:nvSpPr>
        <p:spPr>
          <a:xfrm>
            <a:off x="1131862" y="163368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COVID-19 deaths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E3C49-C6C0-4DAF-A1CD-F017532E20F0}"/>
              </a:ext>
            </a:extLst>
          </p:cNvPr>
          <p:cNvSpPr txBox="1"/>
          <p:nvPr/>
        </p:nvSpPr>
        <p:spPr>
          <a:xfrm>
            <a:off x="3793650" y="163368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Other deaths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4FB1D1-7E82-4953-9A6A-38C4A7F0786C}"/>
              </a:ext>
            </a:extLst>
          </p:cNvPr>
          <p:cNvSpPr txBox="1"/>
          <p:nvPr/>
        </p:nvSpPr>
        <p:spPr>
          <a:xfrm>
            <a:off x="2523103" y="2633261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/>
                </a:solidFill>
              </a:rPr>
              <a:t>notified to CQC between</a:t>
            </a:r>
            <a:br>
              <a:rPr lang="en-GB" sz="1000" dirty="0">
                <a:solidFill>
                  <a:schemeClr val="accent1"/>
                </a:solidFill>
              </a:rPr>
            </a:br>
            <a:r>
              <a:rPr lang="en-GB" sz="1000" dirty="0">
                <a:solidFill>
                  <a:schemeClr val="accent1"/>
                </a:solidFill>
              </a:rPr>
              <a:t>10 Apr 2020 and 9 Apr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BDA808-96AB-4919-8D04-916CEC441FFF}"/>
              </a:ext>
            </a:extLst>
          </p:cNvPr>
          <p:cNvSpPr txBox="1"/>
          <p:nvPr/>
        </p:nvSpPr>
        <p:spPr>
          <a:xfrm>
            <a:off x="1596732" y="208730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29,009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85C2B-9082-45F5-8414-76355B036928}"/>
              </a:ext>
            </a:extLst>
          </p:cNvPr>
          <p:cNvSpPr txBox="1"/>
          <p:nvPr/>
        </p:nvSpPr>
        <p:spPr>
          <a:xfrm>
            <a:off x="4172759" y="2087306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125,447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298CDA-8EB8-40AF-9451-9A4A14B09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60" y="1576747"/>
            <a:ext cx="5330783" cy="3393356"/>
          </a:xfrm>
          <a:prstGeom prst="rect">
            <a:avLst/>
          </a:prstGeom>
        </p:spPr>
      </p:pic>
      <p:pic>
        <p:nvPicPr>
          <p:cNvPr id="4" name="Picture 3" descr="A picture containing person, building&#10;&#10;Description automatically generated">
            <a:extLst>
              <a:ext uri="{FF2B5EF4-FFF2-40B4-BE49-F238E27FC236}">
                <a16:creationId xmlns:a16="http://schemas.microsoft.com/office/drawing/2014/main" id="{A8468EB3-3E20-493B-816C-1B4E18FC5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70" y="3230454"/>
            <a:ext cx="3748129" cy="2811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09B949-2DEF-426A-9259-30A29170B0ED}"/>
              </a:ext>
            </a:extLst>
          </p:cNvPr>
          <p:cNvSpPr txBox="1"/>
          <p:nvPr/>
        </p:nvSpPr>
        <p:spPr>
          <a:xfrm>
            <a:off x="522000" y="6120000"/>
            <a:ext cx="21098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4"/>
              </a:rPr>
              <a:t>Care Quality Commission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08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8E11-F1CC-4040-BA37-41CBE2A8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A1167-86F5-4794-8471-63560F14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7" y="1340769"/>
            <a:ext cx="5846444" cy="4752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A74C7C-2DE7-42EE-BF62-040FFCDA0EAF}"/>
              </a:ext>
            </a:extLst>
          </p:cNvPr>
          <p:cNvSpPr txBox="1"/>
          <p:nvPr/>
        </p:nvSpPr>
        <p:spPr>
          <a:xfrm>
            <a:off x="540000" y="6120000"/>
            <a:ext cx="2924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Source: </a:t>
            </a:r>
            <a:r>
              <a:rPr lang="en-GB" sz="1000" dirty="0">
                <a:hlinkClick r:id="rId3"/>
              </a:rPr>
              <a:t>Care Quality Commission</a:t>
            </a:r>
            <a:r>
              <a:rPr lang="en-GB" sz="1000" dirty="0"/>
              <a:t>, </a:t>
            </a:r>
            <a:r>
              <a:rPr lang="en-GB" sz="1000" dirty="0">
                <a:hlinkClick r:id="rId4"/>
              </a:rPr>
              <a:t>TheGuardian</a:t>
            </a:r>
            <a:endParaRPr lang="en-GB" sz="100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6664583-9828-460E-BBAD-45D86694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/>
          <a:p>
            <a:r>
              <a:rPr lang="en-GB" dirty="0"/>
              <a:t>06 May 2021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DA5E08-9108-4807-84FF-34F816D1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404813"/>
            <a:ext cx="11055350" cy="1143000"/>
          </a:xfrm>
        </p:spPr>
        <p:txBody>
          <a:bodyPr/>
          <a:lstStyle/>
          <a:p>
            <a:r>
              <a:rPr lang="en-GB" dirty="0"/>
              <a:t>COVID – charting an “annus horribilis” for care homes</a:t>
            </a:r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4F2B04A-61BB-4180-8567-4C42289A8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1344168"/>
            <a:ext cx="5328591" cy="40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FOA PowerPoint template 07">
  <a:themeElements>
    <a:clrScheme name="IFoA Cyan">
      <a:dk1>
        <a:srgbClr val="3F4548"/>
      </a:dk1>
      <a:lt1>
        <a:sysClr val="window" lastClr="FFFFFF"/>
      </a:lt1>
      <a:dk2>
        <a:srgbClr val="002060"/>
      </a:dk2>
      <a:lt2>
        <a:srgbClr val="FFFFFF"/>
      </a:lt2>
      <a:accent1>
        <a:srgbClr val="009CC8"/>
      </a:accent1>
      <a:accent2>
        <a:srgbClr val="113458"/>
      </a:accent2>
      <a:accent3>
        <a:srgbClr val="D9AB16"/>
      </a:accent3>
      <a:accent4>
        <a:srgbClr val="8076CF"/>
      </a:accent4>
      <a:accent5>
        <a:srgbClr val="11B3A2"/>
      </a:accent5>
      <a:accent6>
        <a:srgbClr val="7CB3E1"/>
      </a:accent6>
      <a:hlink>
        <a:srgbClr val="3F4548"/>
      </a:hlink>
      <a:folHlink>
        <a:srgbClr val="3F454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FOA PowerPoint template 16.9 V02.potx [Read-Only]" id="{BC41FE35-ABD3-416D-B243-F845B7B68FA5}" vid="{0D09EAAF-6217-4AF1-8C23-56986BDDC91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F4A05FF1A2F4192AAE590E99595E3" ma:contentTypeVersion="10" ma:contentTypeDescription="Create a new document." ma:contentTypeScope="" ma:versionID="d0ec8c7a5245cbb10b3af28d1aa099f3">
  <xsd:schema xmlns:xsd="http://www.w3.org/2001/XMLSchema" xmlns:xs="http://www.w3.org/2001/XMLSchema" xmlns:p="http://schemas.microsoft.com/office/2006/metadata/properties" xmlns:ns2="d7521bab-388c-4953-8df5-fa0aec6c0b7d" targetNamespace="http://schemas.microsoft.com/office/2006/metadata/properties" ma:root="true" ma:fieldsID="63056f1f66143cbdccbc3aec95acaf94" ns2:_="">
    <xsd:import namespace="d7521bab-388c-4953-8df5-fa0aec6c0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21bab-388c-4953-8df5-fa0aec6c0b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8BE8E5-6A78-4832-A2ED-BF06DE46EA0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588C857-5B23-4879-90C6-73B859EE6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21bab-388c-4953-8df5-fa0aec6c0b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1C0337-6024-4B46-85AF-13A053A907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IFOA PowerPoint template 16.9 V02</Template>
  <TotalTime>7372</TotalTime>
  <Words>1876</Words>
  <Application>Microsoft Office PowerPoint</Application>
  <PresentationFormat>Widescreen</PresentationFormat>
  <Paragraphs>246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Helvetica</vt:lpstr>
      <vt:lpstr>Helvetica Neue</vt:lpstr>
      <vt:lpstr>NexusSerif</vt:lpstr>
      <vt:lpstr>nta</vt:lpstr>
      <vt:lpstr>IFOA PowerPoint template 07</vt:lpstr>
      <vt:lpstr>Social Care in the time of COVID</vt:lpstr>
      <vt:lpstr>What we will cover today</vt:lpstr>
      <vt:lpstr>Continuing Care Retirement Communities</vt:lpstr>
      <vt:lpstr>Overview to Social Care</vt:lpstr>
      <vt:lpstr>UK Department of Health and Social Care</vt:lpstr>
      <vt:lpstr>UK Department of Health and Social Care</vt:lpstr>
      <vt:lpstr>UK care homes during pandemic</vt:lpstr>
      <vt:lpstr>COVID – charting an “annus horribilis” for care homes</vt:lpstr>
      <vt:lpstr>COVID – charting an “annus horribilis” for care homes</vt:lpstr>
      <vt:lpstr>Readying the NHS and social care for the peak</vt:lpstr>
      <vt:lpstr>Readying the NHS and social care for the peak</vt:lpstr>
      <vt:lpstr>Local patterns in COVID mortality in 2021</vt:lpstr>
      <vt:lpstr>Local patterns in COVID mortality in 2021</vt:lpstr>
      <vt:lpstr>Outbreaks and contagion in care homes in England</vt:lpstr>
      <vt:lpstr>Outbreaks and contagion in care homes in Scotland</vt:lpstr>
      <vt:lpstr>Outbreaks and contagion in care homes in Scotland</vt:lpstr>
      <vt:lpstr>Vivaldi study - COVID infection in care homes</vt:lpstr>
      <vt:lpstr>Explanation of excess mortality during 1st wave</vt:lpstr>
      <vt:lpstr>End of 2nd wave – benefits of lockdown &amp; vaccination</vt:lpstr>
      <vt:lpstr>International dimension</vt:lpstr>
      <vt:lpstr>Boundless thanks to LTCCOVID.org</vt:lpstr>
      <vt:lpstr>Essential research hub for COVID-19 and LTC</vt:lpstr>
      <vt:lpstr>International experts sharing views on care homes &amp; LTC</vt:lpstr>
      <vt:lpstr>International comparisons of mortality in care homes</vt:lpstr>
      <vt:lpstr>International comparisons of mortality in care homes</vt:lpstr>
      <vt:lpstr>USA: Long-term care COVID tracker</vt:lpstr>
      <vt:lpstr>USA: Regional analysis of pattern of LTC mortality</vt:lpstr>
      <vt:lpstr>USA: Benefits of vaccinations in nursing homes</vt:lpstr>
      <vt:lpstr>Preventing further outbreaks</vt:lpstr>
      <vt:lpstr>Best practices for care homes going forward </vt:lpstr>
      <vt:lpstr>How care homes are trying to prevent outbreaks</vt:lpstr>
      <vt:lpstr>Re-designing care homes in a COVID world</vt:lpstr>
      <vt:lpstr>Future of care home sector &amp; adult social care</vt:lpstr>
      <vt:lpstr>Future impact of COVID on care home industry</vt:lpstr>
      <vt:lpstr>Care homes at risk of closure</vt:lpstr>
      <vt:lpstr>Virtual care homes</vt:lpstr>
      <vt:lpstr>Longer term funding of social care in UK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Dan Ryan | COIOS Research</dc:creator>
  <cp:lastModifiedBy>Dan Ryan | COIOS Research</cp:lastModifiedBy>
  <cp:revision>5</cp:revision>
  <dcterms:created xsi:type="dcterms:W3CDTF">2021-04-29T07:15:58Z</dcterms:created>
  <dcterms:modified xsi:type="dcterms:W3CDTF">2021-05-06T08:36:08Z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0x010100497F4A05FF1A2F4192AAE590E99595E3</vt:lpwstr>
  </property>
</Properties>
</file>